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handoutMasterIdLst>
    <p:handoutMasterId r:id="rId35"/>
  </p:handoutMasterIdLst>
  <p:sldIdLst>
    <p:sldId id="291" r:id="rId3"/>
    <p:sldId id="257" r:id="rId4"/>
    <p:sldId id="262" r:id="rId5"/>
    <p:sldId id="289" r:id="rId6"/>
    <p:sldId id="290" r:id="rId7"/>
    <p:sldId id="263" r:id="rId8"/>
    <p:sldId id="259" r:id="rId9"/>
    <p:sldId id="260" r:id="rId10"/>
    <p:sldId id="264" r:id="rId11"/>
    <p:sldId id="261" r:id="rId12"/>
    <p:sldId id="265" r:id="rId13"/>
    <p:sldId id="266" r:id="rId14"/>
    <p:sldId id="267" r:id="rId15"/>
    <p:sldId id="269" r:id="rId16"/>
    <p:sldId id="270" r:id="rId17"/>
    <p:sldId id="271" r:id="rId18"/>
    <p:sldId id="272" r:id="rId19"/>
    <p:sldId id="273" r:id="rId20"/>
    <p:sldId id="274" r:id="rId21"/>
    <p:sldId id="275" r:id="rId22"/>
    <p:sldId id="276" r:id="rId23"/>
    <p:sldId id="277" r:id="rId24"/>
    <p:sldId id="278" r:id="rId25"/>
    <p:sldId id="280" r:id="rId26"/>
    <p:sldId id="281" r:id="rId27"/>
    <p:sldId id="282" r:id="rId28"/>
    <p:sldId id="283" r:id="rId29"/>
    <p:sldId id="284" r:id="rId30"/>
    <p:sldId id="285" r:id="rId31"/>
    <p:sldId id="286" r:id="rId32"/>
    <p:sldId id="287" r:id="rId33"/>
    <p:sldId id="288" r:id="rId34"/>
  </p:sldIdLst>
  <p:sldSz cx="12192000" cy="6858000"/>
  <p:notesSz cx="6669088" cy="9872663"/>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938" cy="49534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sz="quarter" idx="1"/>
          </p:nvPr>
        </p:nvSpPr>
        <p:spPr>
          <a:xfrm>
            <a:off x="3777607" y="0"/>
            <a:ext cx="2889938" cy="495348"/>
          </a:xfrm>
          <a:prstGeom prst="rect">
            <a:avLst/>
          </a:prstGeom>
        </p:spPr>
        <p:txBody>
          <a:bodyPr vert="horz" lIns="91440" tIns="45720" rIns="91440" bIns="45720" rtlCol="0"/>
          <a:lstStyle>
            <a:lvl1pPr algn="r">
              <a:defRPr sz="1200"/>
            </a:lvl1pPr>
          </a:lstStyle>
          <a:p>
            <a:fld id="{523BFBAC-BE83-438B-BD5C-3F476258F957}" type="datetimeFigureOut">
              <a:rPr lang="nl-BE" smtClean="0"/>
              <a:t>13/10/2023</a:t>
            </a:fld>
            <a:endParaRPr lang="nl-BE"/>
          </a:p>
        </p:txBody>
      </p:sp>
      <p:sp>
        <p:nvSpPr>
          <p:cNvPr id="4" name="Tijdelijke aanduiding voor voettekst 3"/>
          <p:cNvSpPr>
            <a:spLocks noGrp="1"/>
          </p:cNvSpPr>
          <p:nvPr>
            <p:ph type="ftr" sz="quarter" idx="2"/>
          </p:nvPr>
        </p:nvSpPr>
        <p:spPr>
          <a:xfrm>
            <a:off x="0" y="9377317"/>
            <a:ext cx="2889938" cy="495347"/>
          </a:xfrm>
          <a:prstGeom prst="rect">
            <a:avLst/>
          </a:prstGeom>
        </p:spPr>
        <p:txBody>
          <a:bodyPr vert="horz" lIns="91440" tIns="45720" rIns="91440" bIns="45720" rtlCol="0" anchor="b"/>
          <a:lstStyle>
            <a:lvl1pPr algn="l">
              <a:defRPr sz="1200"/>
            </a:lvl1pPr>
          </a:lstStyle>
          <a:p>
            <a:endParaRPr lang="nl-BE"/>
          </a:p>
        </p:txBody>
      </p:sp>
      <p:sp>
        <p:nvSpPr>
          <p:cNvPr id="5" name="Tijdelijke aanduiding voor dianummer 4"/>
          <p:cNvSpPr>
            <a:spLocks noGrp="1"/>
          </p:cNvSpPr>
          <p:nvPr>
            <p:ph type="sldNum" sz="quarter" idx="3"/>
          </p:nvPr>
        </p:nvSpPr>
        <p:spPr>
          <a:xfrm>
            <a:off x="3777607" y="9377317"/>
            <a:ext cx="2889938" cy="495347"/>
          </a:xfrm>
          <a:prstGeom prst="rect">
            <a:avLst/>
          </a:prstGeom>
        </p:spPr>
        <p:txBody>
          <a:bodyPr vert="horz" lIns="91440" tIns="45720" rIns="91440" bIns="45720" rtlCol="0" anchor="b"/>
          <a:lstStyle>
            <a:lvl1pPr algn="r">
              <a:defRPr sz="1200"/>
            </a:lvl1pPr>
          </a:lstStyle>
          <a:p>
            <a:fld id="{66078535-004A-4407-B5E6-7F29880164BC}" type="slidenum">
              <a:rPr lang="nl-BE" smtClean="0"/>
              <a:t>‹nr.›</a:t>
            </a:fld>
            <a:endParaRPr lang="nl-BE"/>
          </a:p>
        </p:txBody>
      </p:sp>
    </p:spTree>
    <p:extLst>
      <p:ext uri="{BB962C8B-B14F-4D97-AF65-F5344CB8AC3E}">
        <p14:creationId xmlns:p14="http://schemas.microsoft.com/office/powerpoint/2010/main" val="194376524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215A0D-FF7C-2DEC-1DE5-180C3307B687}"/>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nl-BE"/>
          </a:p>
        </p:txBody>
      </p:sp>
      <p:sp>
        <p:nvSpPr>
          <p:cNvPr id="3" name="Ondertitel 2">
            <a:extLst>
              <a:ext uri="{FF2B5EF4-FFF2-40B4-BE49-F238E27FC236}">
                <a16:creationId xmlns:a16="http://schemas.microsoft.com/office/drawing/2014/main" id="{EC4942C6-402A-D2C3-5D6B-6A864EB432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BAC515C7-FDD5-3B1E-6591-1A166077B712}"/>
              </a:ext>
            </a:extLst>
          </p:cNvPr>
          <p:cNvSpPr>
            <a:spLocks noGrp="1"/>
          </p:cNvSpPr>
          <p:nvPr>
            <p:ph type="dt" sz="half" idx="10"/>
          </p:nvPr>
        </p:nvSpPr>
        <p:spPr/>
        <p:txBody>
          <a:bodyPr/>
          <a:lstStyle/>
          <a:p>
            <a:fld id="{F3CB0005-188A-4FEA-8A21-419495B80ABB}" type="datetimeFigureOut">
              <a:rPr lang="nl-BE" smtClean="0"/>
              <a:t>13/10/2023</a:t>
            </a:fld>
            <a:endParaRPr lang="nl-BE"/>
          </a:p>
        </p:txBody>
      </p:sp>
      <p:sp>
        <p:nvSpPr>
          <p:cNvPr id="5" name="Tijdelijke aanduiding voor voettekst 4">
            <a:extLst>
              <a:ext uri="{FF2B5EF4-FFF2-40B4-BE49-F238E27FC236}">
                <a16:creationId xmlns:a16="http://schemas.microsoft.com/office/drawing/2014/main" id="{9F65166B-6A7F-733C-BBDF-3780B89460B6}"/>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35281D00-42D6-B864-E27F-02F484585135}"/>
              </a:ext>
            </a:extLst>
          </p:cNvPr>
          <p:cNvSpPr>
            <a:spLocks noGrp="1"/>
          </p:cNvSpPr>
          <p:nvPr>
            <p:ph type="sldNum" sz="quarter" idx="12"/>
          </p:nvPr>
        </p:nvSpPr>
        <p:spPr/>
        <p:txBody>
          <a:bodyPr/>
          <a:lstStyle/>
          <a:p>
            <a:fld id="{9F10780F-02E1-45C4-B4D0-5FE938690079}" type="slidenum">
              <a:rPr lang="nl-BE" smtClean="0"/>
              <a:t>‹nr.›</a:t>
            </a:fld>
            <a:endParaRPr lang="nl-BE"/>
          </a:p>
        </p:txBody>
      </p:sp>
    </p:spTree>
    <p:extLst>
      <p:ext uri="{BB962C8B-B14F-4D97-AF65-F5344CB8AC3E}">
        <p14:creationId xmlns:p14="http://schemas.microsoft.com/office/powerpoint/2010/main" val="1698826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0B91E4-8DE0-884B-2E80-A69C921E8364}"/>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355DBC0D-01FC-BE11-3F67-C9AE31028FA4}"/>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3F9781EB-3F92-AAB4-9444-A6C6FC2644E2}"/>
              </a:ext>
            </a:extLst>
          </p:cNvPr>
          <p:cNvSpPr>
            <a:spLocks noGrp="1"/>
          </p:cNvSpPr>
          <p:nvPr>
            <p:ph type="dt" sz="half" idx="10"/>
          </p:nvPr>
        </p:nvSpPr>
        <p:spPr/>
        <p:txBody>
          <a:bodyPr/>
          <a:lstStyle/>
          <a:p>
            <a:fld id="{F3CB0005-188A-4FEA-8A21-419495B80ABB}" type="datetimeFigureOut">
              <a:rPr lang="nl-BE" smtClean="0"/>
              <a:t>13/10/2023</a:t>
            </a:fld>
            <a:endParaRPr lang="nl-BE"/>
          </a:p>
        </p:txBody>
      </p:sp>
      <p:sp>
        <p:nvSpPr>
          <p:cNvPr id="5" name="Tijdelijke aanduiding voor voettekst 4">
            <a:extLst>
              <a:ext uri="{FF2B5EF4-FFF2-40B4-BE49-F238E27FC236}">
                <a16:creationId xmlns:a16="http://schemas.microsoft.com/office/drawing/2014/main" id="{EDD3C621-C9E4-FCFD-D8F3-1E1AE23676EE}"/>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26E38F8A-575E-CC1C-C3A6-D7F8D7383EEB}"/>
              </a:ext>
            </a:extLst>
          </p:cNvPr>
          <p:cNvSpPr>
            <a:spLocks noGrp="1"/>
          </p:cNvSpPr>
          <p:nvPr>
            <p:ph type="sldNum" sz="quarter" idx="12"/>
          </p:nvPr>
        </p:nvSpPr>
        <p:spPr/>
        <p:txBody>
          <a:bodyPr/>
          <a:lstStyle/>
          <a:p>
            <a:fld id="{9F10780F-02E1-45C4-B4D0-5FE938690079}" type="slidenum">
              <a:rPr lang="nl-BE" smtClean="0"/>
              <a:t>‹nr.›</a:t>
            </a:fld>
            <a:endParaRPr lang="nl-BE"/>
          </a:p>
        </p:txBody>
      </p:sp>
    </p:spTree>
    <p:extLst>
      <p:ext uri="{BB962C8B-B14F-4D97-AF65-F5344CB8AC3E}">
        <p14:creationId xmlns:p14="http://schemas.microsoft.com/office/powerpoint/2010/main" val="1749716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E822F8B0-C4D3-3DC5-444E-AE2AA872AAD4}"/>
              </a:ext>
            </a:extLst>
          </p:cNvPr>
          <p:cNvSpPr>
            <a:spLocks noGrp="1"/>
          </p:cNvSpPr>
          <p:nvPr>
            <p:ph type="title" orient="vert"/>
          </p:nvPr>
        </p:nvSpPr>
        <p:spPr>
          <a:xfrm>
            <a:off x="8724900" y="365125"/>
            <a:ext cx="2628900"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F533F3A3-A930-D544-0C67-F52475D95316}"/>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7909E3F2-60A4-C3AD-9325-140584A6CC95}"/>
              </a:ext>
            </a:extLst>
          </p:cNvPr>
          <p:cNvSpPr>
            <a:spLocks noGrp="1"/>
          </p:cNvSpPr>
          <p:nvPr>
            <p:ph type="dt" sz="half" idx="10"/>
          </p:nvPr>
        </p:nvSpPr>
        <p:spPr/>
        <p:txBody>
          <a:bodyPr/>
          <a:lstStyle/>
          <a:p>
            <a:fld id="{F3CB0005-188A-4FEA-8A21-419495B80ABB}" type="datetimeFigureOut">
              <a:rPr lang="nl-BE" smtClean="0"/>
              <a:t>13/10/2023</a:t>
            </a:fld>
            <a:endParaRPr lang="nl-BE"/>
          </a:p>
        </p:txBody>
      </p:sp>
      <p:sp>
        <p:nvSpPr>
          <p:cNvPr id="5" name="Tijdelijke aanduiding voor voettekst 4">
            <a:extLst>
              <a:ext uri="{FF2B5EF4-FFF2-40B4-BE49-F238E27FC236}">
                <a16:creationId xmlns:a16="http://schemas.microsoft.com/office/drawing/2014/main" id="{E410F69E-30E2-A536-8058-6AA756CFC825}"/>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B4C48594-F4D4-FB2F-5BDB-FE285FDDB684}"/>
              </a:ext>
            </a:extLst>
          </p:cNvPr>
          <p:cNvSpPr>
            <a:spLocks noGrp="1"/>
          </p:cNvSpPr>
          <p:nvPr>
            <p:ph type="sldNum" sz="quarter" idx="12"/>
          </p:nvPr>
        </p:nvSpPr>
        <p:spPr/>
        <p:txBody>
          <a:bodyPr/>
          <a:lstStyle/>
          <a:p>
            <a:fld id="{9F10780F-02E1-45C4-B4D0-5FE938690079}" type="slidenum">
              <a:rPr lang="nl-BE" smtClean="0"/>
              <a:t>‹nr.›</a:t>
            </a:fld>
            <a:endParaRPr lang="nl-BE"/>
          </a:p>
        </p:txBody>
      </p:sp>
    </p:spTree>
    <p:extLst>
      <p:ext uri="{BB962C8B-B14F-4D97-AF65-F5344CB8AC3E}">
        <p14:creationId xmlns:p14="http://schemas.microsoft.com/office/powerpoint/2010/main" val="1922562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smtClean="0"/>
              <a:t>Klik om de stijl te bewerken</a:t>
            </a:r>
            <a:endParaRPr lang="nl-BE"/>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nl-BE"/>
          </a:p>
        </p:txBody>
      </p:sp>
      <p:sp>
        <p:nvSpPr>
          <p:cNvPr id="4" name="Tijdelijke aanduiding voor datum 3"/>
          <p:cNvSpPr>
            <a:spLocks noGrp="1"/>
          </p:cNvSpPr>
          <p:nvPr>
            <p:ph type="dt" sz="half" idx="10"/>
          </p:nvPr>
        </p:nvSpPr>
        <p:spPr/>
        <p:txBody>
          <a:bodyPr/>
          <a:lstStyle/>
          <a:p>
            <a:fld id="{29279D5F-4371-49BE-B72B-6D04B55B84DB}" type="datetimeFigureOut">
              <a:rPr lang="nl-BE" smtClean="0"/>
              <a:t>13/10/2023</a:t>
            </a:fld>
            <a:endParaRPr lang="nl-BE"/>
          </a:p>
        </p:txBody>
      </p:sp>
      <p:sp>
        <p:nvSpPr>
          <p:cNvPr id="5" name="Tijdelijke aanduiding voor voettekst 4"/>
          <p:cNvSpPr>
            <a:spLocks noGrp="1"/>
          </p:cNvSpPr>
          <p:nvPr>
            <p:ph type="ftr" sz="quarter" idx="11"/>
          </p:nvPr>
        </p:nvSpPr>
        <p:spPr/>
        <p:txBody>
          <a:bodyPr/>
          <a:lstStyle/>
          <a:p>
            <a:endParaRPr lang="nl-BE"/>
          </a:p>
        </p:txBody>
      </p:sp>
      <p:sp>
        <p:nvSpPr>
          <p:cNvPr id="6" name="Tijdelijke aanduiding voor dianummer 5"/>
          <p:cNvSpPr>
            <a:spLocks noGrp="1"/>
          </p:cNvSpPr>
          <p:nvPr>
            <p:ph type="sldNum" sz="quarter" idx="12"/>
          </p:nvPr>
        </p:nvSpPr>
        <p:spPr/>
        <p:txBody>
          <a:bodyPr/>
          <a:lstStyle/>
          <a:p>
            <a:fld id="{71DEB6FA-9EB1-4AFA-874A-EE9D2E343FB8}" type="slidenum">
              <a:rPr lang="nl-BE" smtClean="0"/>
              <a:t>‹nr.›</a:t>
            </a:fld>
            <a:endParaRPr lang="nl-BE"/>
          </a:p>
        </p:txBody>
      </p:sp>
    </p:spTree>
    <p:extLst>
      <p:ext uri="{BB962C8B-B14F-4D97-AF65-F5344CB8AC3E}">
        <p14:creationId xmlns:p14="http://schemas.microsoft.com/office/powerpoint/2010/main" val="26310541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BE"/>
          </a:p>
        </p:txBody>
      </p:sp>
      <p:sp>
        <p:nvSpPr>
          <p:cNvPr id="3" name="Tijdelijke aanduiding voor inhoud 2"/>
          <p:cNvSpPr>
            <a:spLocks noGrp="1"/>
          </p:cNvSpPr>
          <p:nvPr>
            <p:ph idx="1"/>
          </p:nvPr>
        </p:nvSpPr>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Tijdelijke aanduiding voor datum 3"/>
          <p:cNvSpPr>
            <a:spLocks noGrp="1"/>
          </p:cNvSpPr>
          <p:nvPr>
            <p:ph type="dt" sz="half" idx="10"/>
          </p:nvPr>
        </p:nvSpPr>
        <p:spPr/>
        <p:txBody>
          <a:bodyPr/>
          <a:lstStyle/>
          <a:p>
            <a:fld id="{29279D5F-4371-49BE-B72B-6D04B55B84DB}" type="datetimeFigureOut">
              <a:rPr lang="nl-BE" smtClean="0"/>
              <a:t>13/10/2023</a:t>
            </a:fld>
            <a:endParaRPr lang="nl-BE"/>
          </a:p>
        </p:txBody>
      </p:sp>
      <p:sp>
        <p:nvSpPr>
          <p:cNvPr id="5" name="Tijdelijke aanduiding voor voettekst 4"/>
          <p:cNvSpPr>
            <a:spLocks noGrp="1"/>
          </p:cNvSpPr>
          <p:nvPr>
            <p:ph type="ftr" sz="quarter" idx="11"/>
          </p:nvPr>
        </p:nvSpPr>
        <p:spPr/>
        <p:txBody>
          <a:bodyPr/>
          <a:lstStyle/>
          <a:p>
            <a:endParaRPr lang="nl-BE"/>
          </a:p>
        </p:txBody>
      </p:sp>
      <p:sp>
        <p:nvSpPr>
          <p:cNvPr id="6" name="Tijdelijke aanduiding voor dianummer 5"/>
          <p:cNvSpPr>
            <a:spLocks noGrp="1"/>
          </p:cNvSpPr>
          <p:nvPr>
            <p:ph type="sldNum" sz="quarter" idx="12"/>
          </p:nvPr>
        </p:nvSpPr>
        <p:spPr/>
        <p:txBody>
          <a:bodyPr/>
          <a:lstStyle/>
          <a:p>
            <a:fld id="{71DEB6FA-9EB1-4AFA-874A-EE9D2E343FB8}" type="slidenum">
              <a:rPr lang="nl-BE" smtClean="0"/>
              <a:t>‹nr.›</a:t>
            </a:fld>
            <a:endParaRPr lang="nl-BE"/>
          </a:p>
        </p:txBody>
      </p:sp>
    </p:spTree>
    <p:extLst>
      <p:ext uri="{BB962C8B-B14F-4D97-AF65-F5344CB8AC3E}">
        <p14:creationId xmlns:p14="http://schemas.microsoft.com/office/powerpoint/2010/main" val="22864556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smtClean="0"/>
              <a:t>Klik om de stijl te bewerken</a:t>
            </a:r>
            <a:endParaRPr lang="nl-BE"/>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smtClean="0"/>
              <a:t>Tekststijl van het model bewerken</a:t>
            </a:r>
          </a:p>
        </p:txBody>
      </p:sp>
      <p:sp>
        <p:nvSpPr>
          <p:cNvPr id="4" name="Tijdelijke aanduiding voor datum 3"/>
          <p:cNvSpPr>
            <a:spLocks noGrp="1"/>
          </p:cNvSpPr>
          <p:nvPr>
            <p:ph type="dt" sz="half" idx="10"/>
          </p:nvPr>
        </p:nvSpPr>
        <p:spPr/>
        <p:txBody>
          <a:bodyPr/>
          <a:lstStyle/>
          <a:p>
            <a:fld id="{29279D5F-4371-49BE-B72B-6D04B55B84DB}" type="datetimeFigureOut">
              <a:rPr lang="nl-BE" smtClean="0"/>
              <a:t>13/10/2023</a:t>
            </a:fld>
            <a:endParaRPr lang="nl-BE"/>
          </a:p>
        </p:txBody>
      </p:sp>
      <p:sp>
        <p:nvSpPr>
          <p:cNvPr id="5" name="Tijdelijke aanduiding voor voettekst 4"/>
          <p:cNvSpPr>
            <a:spLocks noGrp="1"/>
          </p:cNvSpPr>
          <p:nvPr>
            <p:ph type="ftr" sz="quarter" idx="11"/>
          </p:nvPr>
        </p:nvSpPr>
        <p:spPr/>
        <p:txBody>
          <a:bodyPr/>
          <a:lstStyle/>
          <a:p>
            <a:endParaRPr lang="nl-BE"/>
          </a:p>
        </p:txBody>
      </p:sp>
      <p:sp>
        <p:nvSpPr>
          <p:cNvPr id="6" name="Tijdelijke aanduiding voor dianummer 5"/>
          <p:cNvSpPr>
            <a:spLocks noGrp="1"/>
          </p:cNvSpPr>
          <p:nvPr>
            <p:ph type="sldNum" sz="quarter" idx="12"/>
          </p:nvPr>
        </p:nvSpPr>
        <p:spPr/>
        <p:txBody>
          <a:bodyPr/>
          <a:lstStyle/>
          <a:p>
            <a:fld id="{71DEB6FA-9EB1-4AFA-874A-EE9D2E343FB8}" type="slidenum">
              <a:rPr lang="nl-BE" smtClean="0"/>
              <a:t>‹nr.›</a:t>
            </a:fld>
            <a:endParaRPr lang="nl-BE"/>
          </a:p>
        </p:txBody>
      </p:sp>
    </p:spTree>
    <p:extLst>
      <p:ext uri="{BB962C8B-B14F-4D97-AF65-F5344CB8AC3E}">
        <p14:creationId xmlns:p14="http://schemas.microsoft.com/office/powerpoint/2010/main" val="6515010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BE"/>
          </a:p>
        </p:txBody>
      </p:sp>
      <p:sp>
        <p:nvSpPr>
          <p:cNvPr id="3" name="Tijdelijke aanduiding voor inhoud 2"/>
          <p:cNvSpPr>
            <a:spLocks noGrp="1"/>
          </p:cNvSpPr>
          <p:nvPr>
            <p:ph sz="half" idx="1"/>
          </p:nvPr>
        </p:nvSpPr>
        <p:spPr>
          <a:xfrm>
            <a:off x="838200" y="1825625"/>
            <a:ext cx="5181600" cy="435133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Tijdelijke aanduiding voor inhoud 3"/>
          <p:cNvSpPr>
            <a:spLocks noGrp="1"/>
          </p:cNvSpPr>
          <p:nvPr>
            <p:ph sz="half" idx="2"/>
          </p:nvPr>
        </p:nvSpPr>
        <p:spPr>
          <a:xfrm>
            <a:off x="6172200" y="1825625"/>
            <a:ext cx="5181600" cy="435133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5" name="Tijdelijke aanduiding voor datum 4"/>
          <p:cNvSpPr>
            <a:spLocks noGrp="1"/>
          </p:cNvSpPr>
          <p:nvPr>
            <p:ph type="dt" sz="half" idx="10"/>
          </p:nvPr>
        </p:nvSpPr>
        <p:spPr/>
        <p:txBody>
          <a:bodyPr/>
          <a:lstStyle/>
          <a:p>
            <a:fld id="{29279D5F-4371-49BE-B72B-6D04B55B84DB}" type="datetimeFigureOut">
              <a:rPr lang="nl-BE" smtClean="0"/>
              <a:t>13/10/2023</a:t>
            </a:fld>
            <a:endParaRPr lang="nl-BE"/>
          </a:p>
        </p:txBody>
      </p:sp>
      <p:sp>
        <p:nvSpPr>
          <p:cNvPr id="6" name="Tijdelijke aanduiding voor voettekst 5"/>
          <p:cNvSpPr>
            <a:spLocks noGrp="1"/>
          </p:cNvSpPr>
          <p:nvPr>
            <p:ph type="ftr" sz="quarter" idx="11"/>
          </p:nvPr>
        </p:nvSpPr>
        <p:spPr/>
        <p:txBody>
          <a:bodyPr/>
          <a:lstStyle/>
          <a:p>
            <a:endParaRPr lang="nl-BE"/>
          </a:p>
        </p:txBody>
      </p:sp>
      <p:sp>
        <p:nvSpPr>
          <p:cNvPr id="7" name="Tijdelijke aanduiding voor dianummer 6"/>
          <p:cNvSpPr>
            <a:spLocks noGrp="1"/>
          </p:cNvSpPr>
          <p:nvPr>
            <p:ph type="sldNum" sz="quarter" idx="12"/>
          </p:nvPr>
        </p:nvSpPr>
        <p:spPr/>
        <p:txBody>
          <a:bodyPr/>
          <a:lstStyle/>
          <a:p>
            <a:fld id="{71DEB6FA-9EB1-4AFA-874A-EE9D2E343FB8}" type="slidenum">
              <a:rPr lang="nl-BE" smtClean="0"/>
              <a:t>‹nr.›</a:t>
            </a:fld>
            <a:endParaRPr lang="nl-BE"/>
          </a:p>
        </p:txBody>
      </p:sp>
    </p:spTree>
    <p:extLst>
      <p:ext uri="{BB962C8B-B14F-4D97-AF65-F5344CB8AC3E}">
        <p14:creationId xmlns:p14="http://schemas.microsoft.com/office/powerpoint/2010/main" val="2356041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smtClean="0"/>
              <a:t>Klik om de stijl te bewerken</a:t>
            </a:r>
            <a:endParaRPr lang="nl-BE"/>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7" name="Tijdelijke aanduiding voor datum 6"/>
          <p:cNvSpPr>
            <a:spLocks noGrp="1"/>
          </p:cNvSpPr>
          <p:nvPr>
            <p:ph type="dt" sz="half" idx="10"/>
          </p:nvPr>
        </p:nvSpPr>
        <p:spPr/>
        <p:txBody>
          <a:bodyPr/>
          <a:lstStyle/>
          <a:p>
            <a:fld id="{29279D5F-4371-49BE-B72B-6D04B55B84DB}" type="datetimeFigureOut">
              <a:rPr lang="nl-BE" smtClean="0"/>
              <a:t>13/10/2023</a:t>
            </a:fld>
            <a:endParaRPr lang="nl-BE"/>
          </a:p>
        </p:txBody>
      </p:sp>
      <p:sp>
        <p:nvSpPr>
          <p:cNvPr id="8" name="Tijdelijke aanduiding voor voettekst 7"/>
          <p:cNvSpPr>
            <a:spLocks noGrp="1"/>
          </p:cNvSpPr>
          <p:nvPr>
            <p:ph type="ftr" sz="quarter" idx="11"/>
          </p:nvPr>
        </p:nvSpPr>
        <p:spPr/>
        <p:txBody>
          <a:bodyPr/>
          <a:lstStyle/>
          <a:p>
            <a:endParaRPr lang="nl-BE"/>
          </a:p>
        </p:txBody>
      </p:sp>
      <p:sp>
        <p:nvSpPr>
          <p:cNvPr id="9" name="Tijdelijke aanduiding voor dianummer 8"/>
          <p:cNvSpPr>
            <a:spLocks noGrp="1"/>
          </p:cNvSpPr>
          <p:nvPr>
            <p:ph type="sldNum" sz="quarter" idx="12"/>
          </p:nvPr>
        </p:nvSpPr>
        <p:spPr/>
        <p:txBody>
          <a:bodyPr/>
          <a:lstStyle/>
          <a:p>
            <a:fld id="{71DEB6FA-9EB1-4AFA-874A-EE9D2E343FB8}" type="slidenum">
              <a:rPr lang="nl-BE" smtClean="0"/>
              <a:t>‹nr.›</a:t>
            </a:fld>
            <a:endParaRPr lang="nl-BE"/>
          </a:p>
        </p:txBody>
      </p:sp>
    </p:spTree>
    <p:extLst>
      <p:ext uri="{BB962C8B-B14F-4D97-AF65-F5344CB8AC3E}">
        <p14:creationId xmlns:p14="http://schemas.microsoft.com/office/powerpoint/2010/main" val="6982463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BE"/>
          </a:p>
        </p:txBody>
      </p:sp>
      <p:sp>
        <p:nvSpPr>
          <p:cNvPr id="3" name="Tijdelijke aanduiding voor datum 2"/>
          <p:cNvSpPr>
            <a:spLocks noGrp="1"/>
          </p:cNvSpPr>
          <p:nvPr>
            <p:ph type="dt" sz="half" idx="10"/>
          </p:nvPr>
        </p:nvSpPr>
        <p:spPr/>
        <p:txBody>
          <a:bodyPr/>
          <a:lstStyle/>
          <a:p>
            <a:fld id="{29279D5F-4371-49BE-B72B-6D04B55B84DB}" type="datetimeFigureOut">
              <a:rPr lang="nl-BE" smtClean="0"/>
              <a:t>13/10/2023</a:t>
            </a:fld>
            <a:endParaRPr lang="nl-BE"/>
          </a:p>
        </p:txBody>
      </p:sp>
      <p:sp>
        <p:nvSpPr>
          <p:cNvPr id="4" name="Tijdelijke aanduiding voor voettekst 3"/>
          <p:cNvSpPr>
            <a:spLocks noGrp="1"/>
          </p:cNvSpPr>
          <p:nvPr>
            <p:ph type="ftr" sz="quarter" idx="11"/>
          </p:nvPr>
        </p:nvSpPr>
        <p:spPr/>
        <p:txBody>
          <a:bodyPr/>
          <a:lstStyle/>
          <a:p>
            <a:endParaRPr lang="nl-BE"/>
          </a:p>
        </p:txBody>
      </p:sp>
      <p:sp>
        <p:nvSpPr>
          <p:cNvPr id="5" name="Tijdelijke aanduiding voor dianummer 4"/>
          <p:cNvSpPr>
            <a:spLocks noGrp="1"/>
          </p:cNvSpPr>
          <p:nvPr>
            <p:ph type="sldNum" sz="quarter" idx="12"/>
          </p:nvPr>
        </p:nvSpPr>
        <p:spPr/>
        <p:txBody>
          <a:bodyPr/>
          <a:lstStyle/>
          <a:p>
            <a:fld id="{71DEB6FA-9EB1-4AFA-874A-EE9D2E343FB8}" type="slidenum">
              <a:rPr lang="nl-BE" smtClean="0"/>
              <a:t>‹nr.›</a:t>
            </a:fld>
            <a:endParaRPr lang="nl-BE"/>
          </a:p>
        </p:txBody>
      </p:sp>
    </p:spTree>
    <p:extLst>
      <p:ext uri="{BB962C8B-B14F-4D97-AF65-F5344CB8AC3E}">
        <p14:creationId xmlns:p14="http://schemas.microsoft.com/office/powerpoint/2010/main" val="729988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29279D5F-4371-49BE-B72B-6D04B55B84DB}" type="datetimeFigureOut">
              <a:rPr lang="nl-BE" smtClean="0"/>
              <a:t>13/10/2023</a:t>
            </a:fld>
            <a:endParaRPr lang="nl-BE"/>
          </a:p>
        </p:txBody>
      </p:sp>
      <p:sp>
        <p:nvSpPr>
          <p:cNvPr id="3" name="Tijdelijke aanduiding voor voettekst 2"/>
          <p:cNvSpPr>
            <a:spLocks noGrp="1"/>
          </p:cNvSpPr>
          <p:nvPr>
            <p:ph type="ftr" sz="quarter" idx="11"/>
          </p:nvPr>
        </p:nvSpPr>
        <p:spPr/>
        <p:txBody>
          <a:bodyPr/>
          <a:lstStyle/>
          <a:p>
            <a:endParaRPr lang="nl-BE"/>
          </a:p>
        </p:txBody>
      </p:sp>
      <p:sp>
        <p:nvSpPr>
          <p:cNvPr id="4" name="Tijdelijke aanduiding voor dianummer 3"/>
          <p:cNvSpPr>
            <a:spLocks noGrp="1"/>
          </p:cNvSpPr>
          <p:nvPr>
            <p:ph type="sldNum" sz="quarter" idx="12"/>
          </p:nvPr>
        </p:nvSpPr>
        <p:spPr/>
        <p:txBody>
          <a:bodyPr/>
          <a:lstStyle/>
          <a:p>
            <a:fld id="{71DEB6FA-9EB1-4AFA-874A-EE9D2E343FB8}" type="slidenum">
              <a:rPr lang="nl-BE" smtClean="0"/>
              <a:t>‹nr.›</a:t>
            </a:fld>
            <a:endParaRPr lang="nl-BE"/>
          </a:p>
        </p:txBody>
      </p:sp>
    </p:spTree>
    <p:extLst>
      <p:ext uri="{BB962C8B-B14F-4D97-AF65-F5344CB8AC3E}">
        <p14:creationId xmlns:p14="http://schemas.microsoft.com/office/powerpoint/2010/main" val="2641057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BE"/>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Tekststijl van het model bewerken</a:t>
            </a:r>
          </a:p>
        </p:txBody>
      </p:sp>
      <p:sp>
        <p:nvSpPr>
          <p:cNvPr id="5" name="Tijdelijke aanduiding voor datum 4"/>
          <p:cNvSpPr>
            <a:spLocks noGrp="1"/>
          </p:cNvSpPr>
          <p:nvPr>
            <p:ph type="dt" sz="half" idx="10"/>
          </p:nvPr>
        </p:nvSpPr>
        <p:spPr/>
        <p:txBody>
          <a:bodyPr/>
          <a:lstStyle/>
          <a:p>
            <a:fld id="{29279D5F-4371-49BE-B72B-6D04B55B84DB}" type="datetimeFigureOut">
              <a:rPr lang="nl-BE" smtClean="0"/>
              <a:t>13/10/2023</a:t>
            </a:fld>
            <a:endParaRPr lang="nl-BE"/>
          </a:p>
        </p:txBody>
      </p:sp>
      <p:sp>
        <p:nvSpPr>
          <p:cNvPr id="6" name="Tijdelijke aanduiding voor voettekst 5"/>
          <p:cNvSpPr>
            <a:spLocks noGrp="1"/>
          </p:cNvSpPr>
          <p:nvPr>
            <p:ph type="ftr" sz="quarter" idx="11"/>
          </p:nvPr>
        </p:nvSpPr>
        <p:spPr/>
        <p:txBody>
          <a:bodyPr/>
          <a:lstStyle/>
          <a:p>
            <a:endParaRPr lang="nl-BE"/>
          </a:p>
        </p:txBody>
      </p:sp>
      <p:sp>
        <p:nvSpPr>
          <p:cNvPr id="7" name="Tijdelijke aanduiding voor dianummer 6"/>
          <p:cNvSpPr>
            <a:spLocks noGrp="1"/>
          </p:cNvSpPr>
          <p:nvPr>
            <p:ph type="sldNum" sz="quarter" idx="12"/>
          </p:nvPr>
        </p:nvSpPr>
        <p:spPr/>
        <p:txBody>
          <a:bodyPr/>
          <a:lstStyle/>
          <a:p>
            <a:fld id="{71DEB6FA-9EB1-4AFA-874A-EE9D2E343FB8}" type="slidenum">
              <a:rPr lang="nl-BE" smtClean="0"/>
              <a:t>‹nr.›</a:t>
            </a:fld>
            <a:endParaRPr lang="nl-BE"/>
          </a:p>
        </p:txBody>
      </p:sp>
    </p:spTree>
    <p:extLst>
      <p:ext uri="{BB962C8B-B14F-4D97-AF65-F5344CB8AC3E}">
        <p14:creationId xmlns:p14="http://schemas.microsoft.com/office/powerpoint/2010/main" val="2977584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958242-FFB4-BD93-C8E3-FAD2AD72EEFD}"/>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B7DF583F-E780-E693-3534-3118BE1FCC8A}"/>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E847F251-2238-ECC7-AEAD-BC25A854D9F1}"/>
              </a:ext>
            </a:extLst>
          </p:cNvPr>
          <p:cNvSpPr>
            <a:spLocks noGrp="1"/>
          </p:cNvSpPr>
          <p:nvPr>
            <p:ph type="dt" sz="half" idx="10"/>
          </p:nvPr>
        </p:nvSpPr>
        <p:spPr/>
        <p:txBody>
          <a:bodyPr/>
          <a:lstStyle/>
          <a:p>
            <a:fld id="{F3CB0005-188A-4FEA-8A21-419495B80ABB}" type="datetimeFigureOut">
              <a:rPr lang="nl-BE" smtClean="0"/>
              <a:t>13/10/2023</a:t>
            </a:fld>
            <a:endParaRPr lang="nl-BE"/>
          </a:p>
        </p:txBody>
      </p:sp>
      <p:sp>
        <p:nvSpPr>
          <p:cNvPr id="5" name="Tijdelijke aanduiding voor voettekst 4">
            <a:extLst>
              <a:ext uri="{FF2B5EF4-FFF2-40B4-BE49-F238E27FC236}">
                <a16:creationId xmlns:a16="http://schemas.microsoft.com/office/drawing/2014/main" id="{23579304-55DC-C152-A756-B98FB51946DB}"/>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9D68BF52-A3AD-F7DC-65E0-828634597503}"/>
              </a:ext>
            </a:extLst>
          </p:cNvPr>
          <p:cNvSpPr>
            <a:spLocks noGrp="1"/>
          </p:cNvSpPr>
          <p:nvPr>
            <p:ph type="sldNum" sz="quarter" idx="12"/>
          </p:nvPr>
        </p:nvSpPr>
        <p:spPr/>
        <p:txBody>
          <a:bodyPr/>
          <a:lstStyle/>
          <a:p>
            <a:fld id="{9F10780F-02E1-45C4-B4D0-5FE938690079}" type="slidenum">
              <a:rPr lang="nl-BE" smtClean="0"/>
              <a:t>‹nr.›</a:t>
            </a:fld>
            <a:endParaRPr lang="nl-BE"/>
          </a:p>
        </p:txBody>
      </p:sp>
    </p:spTree>
    <p:extLst>
      <p:ext uri="{BB962C8B-B14F-4D97-AF65-F5344CB8AC3E}">
        <p14:creationId xmlns:p14="http://schemas.microsoft.com/office/powerpoint/2010/main" val="34111298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BE"/>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smtClean="0"/>
              <a:t>Klik op het pictogram als u een afbeelding wilt toevoegen</a:t>
            </a:r>
            <a:endParaRPr lang="nl-BE"/>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Tekststijl van het model bewerken</a:t>
            </a:r>
          </a:p>
        </p:txBody>
      </p:sp>
      <p:sp>
        <p:nvSpPr>
          <p:cNvPr id="5" name="Tijdelijke aanduiding voor datum 4"/>
          <p:cNvSpPr>
            <a:spLocks noGrp="1"/>
          </p:cNvSpPr>
          <p:nvPr>
            <p:ph type="dt" sz="half" idx="10"/>
          </p:nvPr>
        </p:nvSpPr>
        <p:spPr/>
        <p:txBody>
          <a:bodyPr/>
          <a:lstStyle/>
          <a:p>
            <a:fld id="{29279D5F-4371-49BE-B72B-6D04B55B84DB}" type="datetimeFigureOut">
              <a:rPr lang="nl-BE" smtClean="0"/>
              <a:t>13/10/2023</a:t>
            </a:fld>
            <a:endParaRPr lang="nl-BE"/>
          </a:p>
        </p:txBody>
      </p:sp>
      <p:sp>
        <p:nvSpPr>
          <p:cNvPr id="6" name="Tijdelijke aanduiding voor voettekst 5"/>
          <p:cNvSpPr>
            <a:spLocks noGrp="1"/>
          </p:cNvSpPr>
          <p:nvPr>
            <p:ph type="ftr" sz="quarter" idx="11"/>
          </p:nvPr>
        </p:nvSpPr>
        <p:spPr/>
        <p:txBody>
          <a:bodyPr/>
          <a:lstStyle/>
          <a:p>
            <a:endParaRPr lang="nl-BE"/>
          </a:p>
        </p:txBody>
      </p:sp>
      <p:sp>
        <p:nvSpPr>
          <p:cNvPr id="7" name="Tijdelijke aanduiding voor dianummer 6"/>
          <p:cNvSpPr>
            <a:spLocks noGrp="1"/>
          </p:cNvSpPr>
          <p:nvPr>
            <p:ph type="sldNum" sz="quarter" idx="12"/>
          </p:nvPr>
        </p:nvSpPr>
        <p:spPr/>
        <p:txBody>
          <a:bodyPr/>
          <a:lstStyle/>
          <a:p>
            <a:fld id="{71DEB6FA-9EB1-4AFA-874A-EE9D2E343FB8}" type="slidenum">
              <a:rPr lang="nl-BE" smtClean="0"/>
              <a:t>‹nr.›</a:t>
            </a:fld>
            <a:endParaRPr lang="nl-BE"/>
          </a:p>
        </p:txBody>
      </p:sp>
    </p:spTree>
    <p:extLst>
      <p:ext uri="{BB962C8B-B14F-4D97-AF65-F5344CB8AC3E}">
        <p14:creationId xmlns:p14="http://schemas.microsoft.com/office/powerpoint/2010/main" val="33697869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BE"/>
          </a:p>
        </p:txBody>
      </p:sp>
      <p:sp>
        <p:nvSpPr>
          <p:cNvPr id="3" name="Tijdelijke aanduiding voor verticale tekst 2"/>
          <p:cNvSpPr>
            <a:spLocks noGrp="1"/>
          </p:cNvSpPr>
          <p:nvPr>
            <p:ph type="body" orient="vert" idx="1"/>
          </p:nvPr>
        </p:nvSpPr>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Tijdelijke aanduiding voor datum 3"/>
          <p:cNvSpPr>
            <a:spLocks noGrp="1"/>
          </p:cNvSpPr>
          <p:nvPr>
            <p:ph type="dt" sz="half" idx="10"/>
          </p:nvPr>
        </p:nvSpPr>
        <p:spPr/>
        <p:txBody>
          <a:bodyPr/>
          <a:lstStyle/>
          <a:p>
            <a:fld id="{29279D5F-4371-49BE-B72B-6D04B55B84DB}" type="datetimeFigureOut">
              <a:rPr lang="nl-BE" smtClean="0"/>
              <a:t>13/10/2023</a:t>
            </a:fld>
            <a:endParaRPr lang="nl-BE"/>
          </a:p>
        </p:txBody>
      </p:sp>
      <p:sp>
        <p:nvSpPr>
          <p:cNvPr id="5" name="Tijdelijke aanduiding voor voettekst 4"/>
          <p:cNvSpPr>
            <a:spLocks noGrp="1"/>
          </p:cNvSpPr>
          <p:nvPr>
            <p:ph type="ftr" sz="quarter" idx="11"/>
          </p:nvPr>
        </p:nvSpPr>
        <p:spPr/>
        <p:txBody>
          <a:bodyPr/>
          <a:lstStyle/>
          <a:p>
            <a:endParaRPr lang="nl-BE"/>
          </a:p>
        </p:txBody>
      </p:sp>
      <p:sp>
        <p:nvSpPr>
          <p:cNvPr id="6" name="Tijdelijke aanduiding voor dianummer 5"/>
          <p:cNvSpPr>
            <a:spLocks noGrp="1"/>
          </p:cNvSpPr>
          <p:nvPr>
            <p:ph type="sldNum" sz="quarter" idx="12"/>
          </p:nvPr>
        </p:nvSpPr>
        <p:spPr/>
        <p:txBody>
          <a:bodyPr/>
          <a:lstStyle/>
          <a:p>
            <a:fld id="{71DEB6FA-9EB1-4AFA-874A-EE9D2E343FB8}" type="slidenum">
              <a:rPr lang="nl-BE" smtClean="0"/>
              <a:t>‹nr.›</a:t>
            </a:fld>
            <a:endParaRPr lang="nl-BE"/>
          </a:p>
        </p:txBody>
      </p:sp>
    </p:spTree>
    <p:extLst>
      <p:ext uri="{BB962C8B-B14F-4D97-AF65-F5344CB8AC3E}">
        <p14:creationId xmlns:p14="http://schemas.microsoft.com/office/powerpoint/2010/main" val="38755168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smtClean="0"/>
              <a:t>Klik om de stijl te bewerken</a:t>
            </a:r>
            <a:endParaRPr lang="nl-BE"/>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Tijdelijke aanduiding voor datum 3"/>
          <p:cNvSpPr>
            <a:spLocks noGrp="1"/>
          </p:cNvSpPr>
          <p:nvPr>
            <p:ph type="dt" sz="half" idx="10"/>
          </p:nvPr>
        </p:nvSpPr>
        <p:spPr/>
        <p:txBody>
          <a:bodyPr/>
          <a:lstStyle/>
          <a:p>
            <a:fld id="{29279D5F-4371-49BE-B72B-6D04B55B84DB}" type="datetimeFigureOut">
              <a:rPr lang="nl-BE" smtClean="0"/>
              <a:t>13/10/2023</a:t>
            </a:fld>
            <a:endParaRPr lang="nl-BE"/>
          </a:p>
        </p:txBody>
      </p:sp>
      <p:sp>
        <p:nvSpPr>
          <p:cNvPr id="5" name="Tijdelijke aanduiding voor voettekst 4"/>
          <p:cNvSpPr>
            <a:spLocks noGrp="1"/>
          </p:cNvSpPr>
          <p:nvPr>
            <p:ph type="ftr" sz="quarter" idx="11"/>
          </p:nvPr>
        </p:nvSpPr>
        <p:spPr/>
        <p:txBody>
          <a:bodyPr/>
          <a:lstStyle/>
          <a:p>
            <a:endParaRPr lang="nl-BE"/>
          </a:p>
        </p:txBody>
      </p:sp>
      <p:sp>
        <p:nvSpPr>
          <p:cNvPr id="6" name="Tijdelijke aanduiding voor dianummer 5"/>
          <p:cNvSpPr>
            <a:spLocks noGrp="1"/>
          </p:cNvSpPr>
          <p:nvPr>
            <p:ph type="sldNum" sz="quarter" idx="12"/>
          </p:nvPr>
        </p:nvSpPr>
        <p:spPr/>
        <p:txBody>
          <a:bodyPr/>
          <a:lstStyle/>
          <a:p>
            <a:fld id="{71DEB6FA-9EB1-4AFA-874A-EE9D2E343FB8}" type="slidenum">
              <a:rPr lang="nl-BE" smtClean="0"/>
              <a:t>‹nr.›</a:t>
            </a:fld>
            <a:endParaRPr lang="nl-BE"/>
          </a:p>
        </p:txBody>
      </p:sp>
    </p:spTree>
    <p:extLst>
      <p:ext uri="{BB962C8B-B14F-4D97-AF65-F5344CB8AC3E}">
        <p14:creationId xmlns:p14="http://schemas.microsoft.com/office/powerpoint/2010/main" val="2258180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77269B-9AA8-93A1-AB82-9303BC727D08}"/>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E2FFC62A-AE76-7077-1298-FDCC665F8A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508D291-B1F9-1F65-B6AD-C3F4340BD2A3}"/>
              </a:ext>
            </a:extLst>
          </p:cNvPr>
          <p:cNvSpPr>
            <a:spLocks noGrp="1"/>
          </p:cNvSpPr>
          <p:nvPr>
            <p:ph type="dt" sz="half" idx="10"/>
          </p:nvPr>
        </p:nvSpPr>
        <p:spPr/>
        <p:txBody>
          <a:bodyPr/>
          <a:lstStyle/>
          <a:p>
            <a:fld id="{F3CB0005-188A-4FEA-8A21-419495B80ABB}" type="datetimeFigureOut">
              <a:rPr lang="nl-BE" smtClean="0"/>
              <a:t>13/10/2023</a:t>
            </a:fld>
            <a:endParaRPr lang="nl-BE"/>
          </a:p>
        </p:txBody>
      </p:sp>
      <p:sp>
        <p:nvSpPr>
          <p:cNvPr id="5" name="Tijdelijke aanduiding voor voettekst 4">
            <a:extLst>
              <a:ext uri="{FF2B5EF4-FFF2-40B4-BE49-F238E27FC236}">
                <a16:creationId xmlns:a16="http://schemas.microsoft.com/office/drawing/2014/main" id="{E515B97B-A873-6792-0911-55548616F434}"/>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F9F436D7-474B-A945-BE89-AA39723256F8}"/>
              </a:ext>
            </a:extLst>
          </p:cNvPr>
          <p:cNvSpPr>
            <a:spLocks noGrp="1"/>
          </p:cNvSpPr>
          <p:nvPr>
            <p:ph type="sldNum" sz="quarter" idx="12"/>
          </p:nvPr>
        </p:nvSpPr>
        <p:spPr/>
        <p:txBody>
          <a:bodyPr/>
          <a:lstStyle/>
          <a:p>
            <a:fld id="{9F10780F-02E1-45C4-B4D0-5FE938690079}" type="slidenum">
              <a:rPr lang="nl-BE" smtClean="0"/>
              <a:t>‹nr.›</a:t>
            </a:fld>
            <a:endParaRPr lang="nl-BE"/>
          </a:p>
        </p:txBody>
      </p:sp>
    </p:spTree>
    <p:extLst>
      <p:ext uri="{BB962C8B-B14F-4D97-AF65-F5344CB8AC3E}">
        <p14:creationId xmlns:p14="http://schemas.microsoft.com/office/powerpoint/2010/main" val="1269650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54D00B-F866-8D1A-5B46-4719705BEECE}"/>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11093552-3048-D0B2-0304-4ADC555D93C5}"/>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53566D66-D5D6-3DDB-E1EC-5B79875BCE60}"/>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34266E4A-1FFE-955E-3B8B-020EDB0D76E3}"/>
              </a:ext>
            </a:extLst>
          </p:cNvPr>
          <p:cNvSpPr>
            <a:spLocks noGrp="1"/>
          </p:cNvSpPr>
          <p:nvPr>
            <p:ph type="dt" sz="half" idx="10"/>
          </p:nvPr>
        </p:nvSpPr>
        <p:spPr/>
        <p:txBody>
          <a:bodyPr/>
          <a:lstStyle/>
          <a:p>
            <a:fld id="{F3CB0005-188A-4FEA-8A21-419495B80ABB}" type="datetimeFigureOut">
              <a:rPr lang="nl-BE" smtClean="0"/>
              <a:t>13/10/2023</a:t>
            </a:fld>
            <a:endParaRPr lang="nl-BE"/>
          </a:p>
        </p:txBody>
      </p:sp>
      <p:sp>
        <p:nvSpPr>
          <p:cNvPr id="6" name="Tijdelijke aanduiding voor voettekst 5">
            <a:extLst>
              <a:ext uri="{FF2B5EF4-FFF2-40B4-BE49-F238E27FC236}">
                <a16:creationId xmlns:a16="http://schemas.microsoft.com/office/drawing/2014/main" id="{BB8A1AD5-2995-06C1-D20B-DC06E5363409}"/>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B0081A13-C828-6BB1-0837-4CBC97AD2643}"/>
              </a:ext>
            </a:extLst>
          </p:cNvPr>
          <p:cNvSpPr>
            <a:spLocks noGrp="1"/>
          </p:cNvSpPr>
          <p:nvPr>
            <p:ph type="sldNum" sz="quarter" idx="12"/>
          </p:nvPr>
        </p:nvSpPr>
        <p:spPr/>
        <p:txBody>
          <a:bodyPr/>
          <a:lstStyle/>
          <a:p>
            <a:fld id="{9F10780F-02E1-45C4-B4D0-5FE938690079}" type="slidenum">
              <a:rPr lang="nl-BE" smtClean="0"/>
              <a:t>‹nr.›</a:t>
            </a:fld>
            <a:endParaRPr lang="nl-BE"/>
          </a:p>
        </p:txBody>
      </p:sp>
    </p:spTree>
    <p:extLst>
      <p:ext uri="{BB962C8B-B14F-4D97-AF65-F5344CB8AC3E}">
        <p14:creationId xmlns:p14="http://schemas.microsoft.com/office/powerpoint/2010/main" val="133758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28342C-1265-0FCE-1FA4-2F308AABE6DE}"/>
              </a:ext>
            </a:extLst>
          </p:cNvPr>
          <p:cNvSpPr>
            <a:spLocks noGrp="1"/>
          </p:cNvSpPr>
          <p:nvPr>
            <p:ph type="title"/>
          </p:nvPr>
        </p:nvSpPr>
        <p:spPr>
          <a:xfrm>
            <a:off x="839788" y="365125"/>
            <a:ext cx="105156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6606C8AE-A1B8-25D9-8E35-83CA5246F9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49D3F4A3-EAEC-2C6E-F8E4-90652C0BECFE}"/>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079FB3A5-1BD2-7CB0-B7C6-FB2867433F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F339C63C-BFC1-42BD-AFF5-FB877EFDE1B9}"/>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0D121A8C-B687-982E-C94B-F99E41254F5E}"/>
              </a:ext>
            </a:extLst>
          </p:cNvPr>
          <p:cNvSpPr>
            <a:spLocks noGrp="1"/>
          </p:cNvSpPr>
          <p:nvPr>
            <p:ph type="dt" sz="half" idx="10"/>
          </p:nvPr>
        </p:nvSpPr>
        <p:spPr/>
        <p:txBody>
          <a:bodyPr/>
          <a:lstStyle/>
          <a:p>
            <a:fld id="{F3CB0005-188A-4FEA-8A21-419495B80ABB}" type="datetimeFigureOut">
              <a:rPr lang="nl-BE" smtClean="0"/>
              <a:t>13/10/2023</a:t>
            </a:fld>
            <a:endParaRPr lang="nl-BE"/>
          </a:p>
        </p:txBody>
      </p:sp>
      <p:sp>
        <p:nvSpPr>
          <p:cNvPr id="8" name="Tijdelijke aanduiding voor voettekst 7">
            <a:extLst>
              <a:ext uri="{FF2B5EF4-FFF2-40B4-BE49-F238E27FC236}">
                <a16:creationId xmlns:a16="http://schemas.microsoft.com/office/drawing/2014/main" id="{DDC12C86-98BA-A079-F36D-377444B0AF15}"/>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1EAC4919-BBA5-FECC-287D-D636B18C7862}"/>
              </a:ext>
            </a:extLst>
          </p:cNvPr>
          <p:cNvSpPr>
            <a:spLocks noGrp="1"/>
          </p:cNvSpPr>
          <p:nvPr>
            <p:ph type="sldNum" sz="quarter" idx="12"/>
          </p:nvPr>
        </p:nvSpPr>
        <p:spPr/>
        <p:txBody>
          <a:bodyPr/>
          <a:lstStyle/>
          <a:p>
            <a:fld id="{9F10780F-02E1-45C4-B4D0-5FE938690079}" type="slidenum">
              <a:rPr lang="nl-BE" smtClean="0"/>
              <a:t>‹nr.›</a:t>
            </a:fld>
            <a:endParaRPr lang="nl-BE"/>
          </a:p>
        </p:txBody>
      </p:sp>
    </p:spTree>
    <p:extLst>
      <p:ext uri="{BB962C8B-B14F-4D97-AF65-F5344CB8AC3E}">
        <p14:creationId xmlns:p14="http://schemas.microsoft.com/office/powerpoint/2010/main" val="657383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02C136-2A9C-90B9-2A36-4B496FCB14C9}"/>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6AC2172A-9503-EA77-C31E-B13E0D90DD07}"/>
              </a:ext>
            </a:extLst>
          </p:cNvPr>
          <p:cNvSpPr>
            <a:spLocks noGrp="1"/>
          </p:cNvSpPr>
          <p:nvPr>
            <p:ph type="dt" sz="half" idx="10"/>
          </p:nvPr>
        </p:nvSpPr>
        <p:spPr/>
        <p:txBody>
          <a:bodyPr/>
          <a:lstStyle/>
          <a:p>
            <a:fld id="{F3CB0005-188A-4FEA-8A21-419495B80ABB}" type="datetimeFigureOut">
              <a:rPr lang="nl-BE" smtClean="0"/>
              <a:t>13/10/2023</a:t>
            </a:fld>
            <a:endParaRPr lang="nl-BE"/>
          </a:p>
        </p:txBody>
      </p:sp>
      <p:sp>
        <p:nvSpPr>
          <p:cNvPr id="4" name="Tijdelijke aanduiding voor voettekst 3">
            <a:extLst>
              <a:ext uri="{FF2B5EF4-FFF2-40B4-BE49-F238E27FC236}">
                <a16:creationId xmlns:a16="http://schemas.microsoft.com/office/drawing/2014/main" id="{9A86AB84-AC7F-E706-F522-DF7D55A73BEE}"/>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B42265DE-3CD5-0F0E-43AC-C5898791F118}"/>
              </a:ext>
            </a:extLst>
          </p:cNvPr>
          <p:cNvSpPr>
            <a:spLocks noGrp="1"/>
          </p:cNvSpPr>
          <p:nvPr>
            <p:ph type="sldNum" sz="quarter" idx="12"/>
          </p:nvPr>
        </p:nvSpPr>
        <p:spPr/>
        <p:txBody>
          <a:bodyPr/>
          <a:lstStyle/>
          <a:p>
            <a:fld id="{9F10780F-02E1-45C4-B4D0-5FE938690079}" type="slidenum">
              <a:rPr lang="nl-BE" smtClean="0"/>
              <a:t>‹nr.›</a:t>
            </a:fld>
            <a:endParaRPr lang="nl-BE"/>
          </a:p>
        </p:txBody>
      </p:sp>
    </p:spTree>
    <p:extLst>
      <p:ext uri="{BB962C8B-B14F-4D97-AF65-F5344CB8AC3E}">
        <p14:creationId xmlns:p14="http://schemas.microsoft.com/office/powerpoint/2010/main" val="467106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95B92F44-0390-F580-F86F-01440F0337D6}"/>
              </a:ext>
            </a:extLst>
          </p:cNvPr>
          <p:cNvSpPr>
            <a:spLocks noGrp="1"/>
          </p:cNvSpPr>
          <p:nvPr>
            <p:ph type="dt" sz="half" idx="10"/>
          </p:nvPr>
        </p:nvSpPr>
        <p:spPr/>
        <p:txBody>
          <a:bodyPr/>
          <a:lstStyle/>
          <a:p>
            <a:fld id="{F3CB0005-188A-4FEA-8A21-419495B80ABB}" type="datetimeFigureOut">
              <a:rPr lang="nl-BE" smtClean="0"/>
              <a:t>13/10/2023</a:t>
            </a:fld>
            <a:endParaRPr lang="nl-BE"/>
          </a:p>
        </p:txBody>
      </p:sp>
      <p:sp>
        <p:nvSpPr>
          <p:cNvPr id="3" name="Tijdelijke aanduiding voor voettekst 2">
            <a:extLst>
              <a:ext uri="{FF2B5EF4-FFF2-40B4-BE49-F238E27FC236}">
                <a16:creationId xmlns:a16="http://schemas.microsoft.com/office/drawing/2014/main" id="{94E451CA-17A3-AD5F-136E-7EC56B2E96C8}"/>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87173C9F-547A-A33A-12D0-897D89EFA9DF}"/>
              </a:ext>
            </a:extLst>
          </p:cNvPr>
          <p:cNvSpPr>
            <a:spLocks noGrp="1"/>
          </p:cNvSpPr>
          <p:nvPr>
            <p:ph type="sldNum" sz="quarter" idx="12"/>
          </p:nvPr>
        </p:nvSpPr>
        <p:spPr/>
        <p:txBody>
          <a:bodyPr/>
          <a:lstStyle/>
          <a:p>
            <a:fld id="{9F10780F-02E1-45C4-B4D0-5FE938690079}" type="slidenum">
              <a:rPr lang="nl-BE" smtClean="0"/>
              <a:t>‹nr.›</a:t>
            </a:fld>
            <a:endParaRPr lang="nl-BE"/>
          </a:p>
        </p:txBody>
      </p:sp>
    </p:spTree>
    <p:extLst>
      <p:ext uri="{BB962C8B-B14F-4D97-AF65-F5344CB8AC3E}">
        <p14:creationId xmlns:p14="http://schemas.microsoft.com/office/powerpoint/2010/main" val="643177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0E6EFE-73E1-1EA4-D72F-08A9E1F1FE09}"/>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C3F035CF-10BD-C5BB-6679-467531BBAC7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C47373EB-4E98-03CF-AC72-B805D0D7EA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D4A315D-36D8-7868-1517-9D51CDFB3B1D}"/>
              </a:ext>
            </a:extLst>
          </p:cNvPr>
          <p:cNvSpPr>
            <a:spLocks noGrp="1"/>
          </p:cNvSpPr>
          <p:nvPr>
            <p:ph type="dt" sz="half" idx="10"/>
          </p:nvPr>
        </p:nvSpPr>
        <p:spPr/>
        <p:txBody>
          <a:bodyPr/>
          <a:lstStyle/>
          <a:p>
            <a:fld id="{F3CB0005-188A-4FEA-8A21-419495B80ABB}" type="datetimeFigureOut">
              <a:rPr lang="nl-BE" smtClean="0"/>
              <a:t>13/10/2023</a:t>
            </a:fld>
            <a:endParaRPr lang="nl-BE"/>
          </a:p>
        </p:txBody>
      </p:sp>
      <p:sp>
        <p:nvSpPr>
          <p:cNvPr id="6" name="Tijdelijke aanduiding voor voettekst 5">
            <a:extLst>
              <a:ext uri="{FF2B5EF4-FFF2-40B4-BE49-F238E27FC236}">
                <a16:creationId xmlns:a16="http://schemas.microsoft.com/office/drawing/2014/main" id="{FB74A31C-8534-A621-EFAF-76A82F60E2EB}"/>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A9EABBAA-425A-BBC8-4813-7133FC32868F}"/>
              </a:ext>
            </a:extLst>
          </p:cNvPr>
          <p:cNvSpPr>
            <a:spLocks noGrp="1"/>
          </p:cNvSpPr>
          <p:nvPr>
            <p:ph type="sldNum" sz="quarter" idx="12"/>
          </p:nvPr>
        </p:nvSpPr>
        <p:spPr/>
        <p:txBody>
          <a:bodyPr/>
          <a:lstStyle/>
          <a:p>
            <a:fld id="{9F10780F-02E1-45C4-B4D0-5FE938690079}" type="slidenum">
              <a:rPr lang="nl-BE" smtClean="0"/>
              <a:t>‹nr.›</a:t>
            </a:fld>
            <a:endParaRPr lang="nl-BE"/>
          </a:p>
        </p:txBody>
      </p:sp>
    </p:spTree>
    <p:extLst>
      <p:ext uri="{BB962C8B-B14F-4D97-AF65-F5344CB8AC3E}">
        <p14:creationId xmlns:p14="http://schemas.microsoft.com/office/powerpoint/2010/main" val="4216171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D6D35B-BFBC-8885-0EDF-3E3C1D0CF66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A4DCB864-F407-0BA9-D081-3439F11667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ijdelijke aanduiding voor tekst 3">
            <a:extLst>
              <a:ext uri="{FF2B5EF4-FFF2-40B4-BE49-F238E27FC236}">
                <a16:creationId xmlns:a16="http://schemas.microsoft.com/office/drawing/2014/main" id="{472373B7-4FA7-B081-C12F-5482C45B30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B664079-2B45-041C-8360-7D81B364F704}"/>
              </a:ext>
            </a:extLst>
          </p:cNvPr>
          <p:cNvSpPr>
            <a:spLocks noGrp="1"/>
          </p:cNvSpPr>
          <p:nvPr>
            <p:ph type="dt" sz="half" idx="10"/>
          </p:nvPr>
        </p:nvSpPr>
        <p:spPr/>
        <p:txBody>
          <a:bodyPr/>
          <a:lstStyle/>
          <a:p>
            <a:fld id="{F3CB0005-188A-4FEA-8A21-419495B80ABB}" type="datetimeFigureOut">
              <a:rPr lang="nl-BE" smtClean="0"/>
              <a:t>13/10/2023</a:t>
            </a:fld>
            <a:endParaRPr lang="nl-BE"/>
          </a:p>
        </p:txBody>
      </p:sp>
      <p:sp>
        <p:nvSpPr>
          <p:cNvPr id="6" name="Tijdelijke aanduiding voor voettekst 5">
            <a:extLst>
              <a:ext uri="{FF2B5EF4-FFF2-40B4-BE49-F238E27FC236}">
                <a16:creationId xmlns:a16="http://schemas.microsoft.com/office/drawing/2014/main" id="{F8A4CBA0-AC28-CBB2-0625-7702CC1CDFF5}"/>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F420899A-D9DD-3A4D-DE1A-EAEF8F3F30F4}"/>
              </a:ext>
            </a:extLst>
          </p:cNvPr>
          <p:cNvSpPr>
            <a:spLocks noGrp="1"/>
          </p:cNvSpPr>
          <p:nvPr>
            <p:ph type="sldNum" sz="quarter" idx="12"/>
          </p:nvPr>
        </p:nvSpPr>
        <p:spPr/>
        <p:txBody>
          <a:bodyPr/>
          <a:lstStyle/>
          <a:p>
            <a:fld id="{9F10780F-02E1-45C4-B4D0-5FE938690079}" type="slidenum">
              <a:rPr lang="nl-BE" smtClean="0"/>
              <a:t>‹nr.›</a:t>
            </a:fld>
            <a:endParaRPr lang="nl-BE"/>
          </a:p>
        </p:txBody>
      </p:sp>
    </p:spTree>
    <p:extLst>
      <p:ext uri="{BB962C8B-B14F-4D97-AF65-F5344CB8AC3E}">
        <p14:creationId xmlns:p14="http://schemas.microsoft.com/office/powerpoint/2010/main" val="1157520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6BEB0EC5-095D-E086-A60F-FACE36C5C2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51CE4C20-C184-F671-3692-EEFD2B08C9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25AC2C5D-C231-D03D-AC6C-804ECB3653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CB0005-188A-4FEA-8A21-419495B80ABB}" type="datetimeFigureOut">
              <a:rPr lang="nl-BE" smtClean="0"/>
              <a:t>13/10/2023</a:t>
            </a:fld>
            <a:endParaRPr lang="nl-BE"/>
          </a:p>
        </p:txBody>
      </p:sp>
      <p:sp>
        <p:nvSpPr>
          <p:cNvPr id="5" name="Tijdelijke aanduiding voor voettekst 4">
            <a:extLst>
              <a:ext uri="{FF2B5EF4-FFF2-40B4-BE49-F238E27FC236}">
                <a16:creationId xmlns:a16="http://schemas.microsoft.com/office/drawing/2014/main" id="{0B6A3BFB-055E-F773-0EEB-DE820903B5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p>
        </p:txBody>
      </p:sp>
      <p:sp>
        <p:nvSpPr>
          <p:cNvPr id="6" name="Tijdelijke aanduiding voor dianummer 5">
            <a:extLst>
              <a:ext uri="{FF2B5EF4-FFF2-40B4-BE49-F238E27FC236}">
                <a16:creationId xmlns:a16="http://schemas.microsoft.com/office/drawing/2014/main" id="{1A787580-BE88-2A80-AEC4-7CB6A7EE6F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10780F-02E1-45C4-B4D0-5FE938690079}" type="slidenum">
              <a:rPr lang="nl-BE" smtClean="0"/>
              <a:t>‹nr.›</a:t>
            </a:fld>
            <a:endParaRPr lang="nl-BE"/>
          </a:p>
        </p:txBody>
      </p:sp>
    </p:spTree>
    <p:extLst>
      <p:ext uri="{BB962C8B-B14F-4D97-AF65-F5344CB8AC3E}">
        <p14:creationId xmlns:p14="http://schemas.microsoft.com/office/powerpoint/2010/main" val="33480636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smtClean="0"/>
              <a:t>Klik om de stijl te bewerken</a:t>
            </a:r>
            <a:endParaRPr lang="nl-BE"/>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279D5F-4371-49BE-B72B-6D04B55B84DB}" type="datetimeFigureOut">
              <a:rPr lang="nl-BE" smtClean="0"/>
              <a:t>13/10/2023</a:t>
            </a:fld>
            <a:endParaRPr lang="nl-BE"/>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DEB6FA-9EB1-4AFA-874A-EE9D2E343FB8}" type="slidenum">
              <a:rPr lang="nl-BE" smtClean="0"/>
              <a:t>‹nr.›</a:t>
            </a:fld>
            <a:endParaRPr lang="nl-BE"/>
          </a:p>
        </p:txBody>
      </p:sp>
    </p:spTree>
    <p:extLst>
      <p:ext uri="{BB962C8B-B14F-4D97-AF65-F5344CB8AC3E}">
        <p14:creationId xmlns:p14="http://schemas.microsoft.com/office/powerpoint/2010/main" val="8984250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nl-NL" dirty="0"/>
              <a:t>Infosessie KB integriteit en screeningsdomein integriteit</a:t>
            </a:r>
            <a:endParaRPr lang="nl-BE" b="1" dirty="0">
              <a:solidFill>
                <a:srgbClr val="645B4A"/>
              </a:solidFill>
              <a:latin typeface="Microsoft Sans Serif" panose="020B0604020202020204" pitchFamily="34" charset="0"/>
              <a:cs typeface="Microsoft Sans Serif" panose="020B0604020202020204" pitchFamily="34" charset="0"/>
            </a:endParaRPr>
          </a:p>
        </p:txBody>
      </p:sp>
      <p:sp>
        <p:nvSpPr>
          <p:cNvPr id="3" name="Ondertitel 2"/>
          <p:cNvSpPr>
            <a:spLocks noGrp="1"/>
          </p:cNvSpPr>
          <p:nvPr>
            <p:ph type="subTitle" idx="1"/>
          </p:nvPr>
        </p:nvSpPr>
        <p:spPr/>
        <p:txBody>
          <a:bodyPr>
            <a:normAutofit/>
          </a:bodyPr>
          <a:lstStyle/>
          <a:p>
            <a:r>
              <a:rPr lang="nl-NL" dirty="0"/>
              <a:t>25/04/2023</a:t>
            </a:r>
            <a:endParaRPr lang="nl-BE" dirty="0"/>
          </a:p>
        </p:txBody>
      </p:sp>
    </p:spTree>
    <p:extLst>
      <p:ext uri="{BB962C8B-B14F-4D97-AF65-F5344CB8AC3E}">
        <p14:creationId xmlns:p14="http://schemas.microsoft.com/office/powerpoint/2010/main" val="18129753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9EDFFB-8D57-4C81-9FFF-B17F5F20EE2C}"/>
              </a:ext>
            </a:extLst>
          </p:cNvPr>
          <p:cNvSpPr>
            <a:spLocks noGrp="1"/>
          </p:cNvSpPr>
          <p:nvPr>
            <p:ph type="title"/>
          </p:nvPr>
        </p:nvSpPr>
        <p:spPr/>
        <p:txBody>
          <a:bodyPr/>
          <a:lstStyle/>
          <a:p>
            <a:r>
              <a:rPr lang="nl-NL" dirty="0"/>
              <a:t>3. Het KB integriteit</a:t>
            </a:r>
            <a:endParaRPr lang="nl-BE" dirty="0"/>
          </a:p>
        </p:txBody>
      </p:sp>
      <p:sp>
        <p:nvSpPr>
          <p:cNvPr id="3" name="Tijdelijke aanduiding voor inhoud 2">
            <a:extLst>
              <a:ext uri="{FF2B5EF4-FFF2-40B4-BE49-F238E27FC236}">
                <a16:creationId xmlns:a16="http://schemas.microsoft.com/office/drawing/2014/main" id="{FCA75EFD-7D9F-6616-5654-AF2ED44EA6B8}"/>
              </a:ext>
            </a:extLst>
          </p:cNvPr>
          <p:cNvSpPr>
            <a:spLocks noGrp="1"/>
          </p:cNvSpPr>
          <p:nvPr>
            <p:ph idx="1"/>
          </p:nvPr>
        </p:nvSpPr>
        <p:spPr/>
        <p:txBody>
          <a:bodyPr/>
          <a:lstStyle/>
          <a:p>
            <a:r>
              <a:rPr lang="nl-NL" b="1" dirty="0"/>
              <a:t>4 kernpunten</a:t>
            </a:r>
          </a:p>
          <a:p>
            <a:pPr lvl="1"/>
            <a:r>
              <a:rPr lang="nl-NL" dirty="0"/>
              <a:t>Integriteitscharter wordt wettelijk bindend</a:t>
            </a:r>
          </a:p>
          <a:p>
            <a:pPr lvl="1"/>
            <a:r>
              <a:rPr lang="nl-NL" dirty="0"/>
              <a:t>Sancties ten gevolge van de schending van de verplichtingen van het charter</a:t>
            </a:r>
          </a:p>
          <a:p>
            <a:pPr lvl="1"/>
            <a:r>
              <a:rPr lang="nl-NL" dirty="0"/>
              <a:t>Oprichting van een centraal meldpunt voor misbruik</a:t>
            </a:r>
          </a:p>
          <a:p>
            <a:pPr lvl="1"/>
            <a:r>
              <a:rPr lang="nl-NL" dirty="0"/>
              <a:t>Gepaste maatregelen nemen en gepaste bijstand verlenen</a:t>
            </a:r>
          </a:p>
          <a:p>
            <a:pPr lvl="1"/>
            <a:endParaRPr lang="nl-NL" dirty="0"/>
          </a:p>
          <a:p>
            <a:r>
              <a:rPr lang="nl-NL" b="1" dirty="0"/>
              <a:t>Zoom-in</a:t>
            </a:r>
            <a:r>
              <a:rPr lang="nl-NL" dirty="0"/>
              <a:t> op elk van deze 4 punten</a:t>
            </a:r>
          </a:p>
          <a:p>
            <a:endParaRPr lang="nl-BE" dirty="0"/>
          </a:p>
        </p:txBody>
      </p:sp>
    </p:spTree>
    <p:extLst>
      <p:ext uri="{BB962C8B-B14F-4D97-AF65-F5344CB8AC3E}">
        <p14:creationId xmlns:p14="http://schemas.microsoft.com/office/powerpoint/2010/main" val="15211939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08C8DB-FD1E-9E08-F572-94FC48C69E83}"/>
              </a:ext>
            </a:extLst>
          </p:cNvPr>
          <p:cNvSpPr>
            <a:spLocks noGrp="1"/>
          </p:cNvSpPr>
          <p:nvPr>
            <p:ph type="title"/>
          </p:nvPr>
        </p:nvSpPr>
        <p:spPr/>
        <p:txBody>
          <a:bodyPr/>
          <a:lstStyle/>
          <a:p>
            <a:r>
              <a:rPr lang="nl-NL" dirty="0"/>
              <a:t>3.1 Integriteitscharter wettelijk bindend</a:t>
            </a:r>
            <a:endParaRPr lang="nl-BE" dirty="0"/>
          </a:p>
        </p:txBody>
      </p:sp>
      <p:sp>
        <p:nvSpPr>
          <p:cNvPr id="3" name="Tijdelijke aanduiding voor inhoud 2">
            <a:extLst>
              <a:ext uri="{FF2B5EF4-FFF2-40B4-BE49-F238E27FC236}">
                <a16:creationId xmlns:a16="http://schemas.microsoft.com/office/drawing/2014/main" id="{86C144D5-4F63-743C-1F14-2A0A02562BAD}"/>
              </a:ext>
            </a:extLst>
          </p:cNvPr>
          <p:cNvSpPr>
            <a:spLocks noGrp="1"/>
          </p:cNvSpPr>
          <p:nvPr>
            <p:ph idx="1"/>
          </p:nvPr>
        </p:nvSpPr>
        <p:spPr/>
        <p:txBody>
          <a:bodyPr>
            <a:normAutofit/>
          </a:bodyPr>
          <a:lstStyle/>
          <a:p>
            <a:r>
              <a:rPr lang="nl-NL" dirty="0"/>
              <a:t>Integriteitscharter = verheven tot nationale standaard voor het integriteitsbeleid</a:t>
            </a:r>
          </a:p>
          <a:p>
            <a:r>
              <a:rPr lang="nl-NL" b="1" dirty="0"/>
              <a:t>Integriteitscharter wettelijk bindend voor</a:t>
            </a:r>
          </a:p>
          <a:p>
            <a:pPr lvl="1"/>
            <a:r>
              <a:rPr lang="nl-NL" dirty="0"/>
              <a:t>DGD</a:t>
            </a:r>
          </a:p>
          <a:p>
            <a:pPr lvl="1"/>
            <a:r>
              <a:rPr lang="nl-NL" dirty="0"/>
              <a:t>Koepels en federaties</a:t>
            </a:r>
          </a:p>
          <a:p>
            <a:pPr lvl="1"/>
            <a:r>
              <a:rPr lang="nl-NL" dirty="0"/>
              <a:t>CMO’s en IA’s</a:t>
            </a:r>
          </a:p>
          <a:p>
            <a:pPr lvl="1"/>
            <a:r>
              <a:rPr lang="nl-NL" dirty="0"/>
              <a:t>Humanitaire ngo’s</a:t>
            </a:r>
          </a:p>
          <a:p>
            <a:r>
              <a:rPr lang="nl-NL" b="1" dirty="0"/>
              <a:t>Belangrijk </a:t>
            </a:r>
            <a:r>
              <a:rPr lang="nl-NL" dirty="0"/>
              <a:t>= het integriteitscharter is een engagement waar we ons reeds 5 jaar geleden (vrijwillig) toe verbonden </a:t>
            </a:r>
          </a:p>
        </p:txBody>
      </p:sp>
    </p:spTree>
    <p:extLst>
      <p:ext uri="{BB962C8B-B14F-4D97-AF65-F5344CB8AC3E}">
        <p14:creationId xmlns:p14="http://schemas.microsoft.com/office/powerpoint/2010/main" val="13205681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8CD2DE-3F8E-7A91-6CBD-C6A3A22196C3}"/>
              </a:ext>
            </a:extLst>
          </p:cNvPr>
          <p:cNvSpPr>
            <a:spLocks noGrp="1"/>
          </p:cNvSpPr>
          <p:nvPr>
            <p:ph type="title"/>
          </p:nvPr>
        </p:nvSpPr>
        <p:spPr/>
        <p:txBody>
          <a:bodyPr>
            <a:normAutofit/>
          </a:bodyPr>
          <a:lstStyle/>
          <a:p>
            <a:r>
              <a:rPr lang="nl-NL" sz="4200" dirty="0"/>
              <a:t>3.2 Sancties bij schending verplichtingen charter</a:t>
            </a:r>
            <a:endParaRPr lang="nl-BE" sz="4200" dirty="0"/>
          </a:p>
        </p:txBody>
      </p:sp>
      <p:sp>
        <p:nvSpPr>
          <p:cNvPr id="3" name="Tijdelijke aanduiding voor inhoud 2">
            <a:extLst>
              <a:ext uri="{FF2B5EF4-FFF2-40B4-BE49-F238E27FC236}">
                <a16:creationId xmlns:a16="http://schemas.microsoft.com/office/drawing/2014/main" id="{7B5C2667-5C06-027E-6EA5-86C18D618117}"/>
              </a:ext>
            </a:extLst>
          </p:cNvPr>
          <p:cNvSpPr>
            <a:spLocks noGrp="1"/>
          </p:cNvSpPr>
          <p:nvPr>
            <p:ph idx="1"/>
          </p:nvPr>
        </p:nvSpPr>
        <p:spPr/>
        <p:txBody>
          <a:bodyPr>
            <a:normAutofit/>
          </a:bodyPr>
          <a:lstStyle/>
          <a:p>
            <a:pPr marL="0" indent="0">
              <a:buNone/>
            </a:pPr>
            <a:r>
              <a:rPr lang="nl-NL" b="1" dirty="0"/>
              <a:t>Sanctie 1 = schorsing of beëindiging van subsidies</a:t>
            </a:r>
          </a:p>
          <a:p>
            <a:r>
              <a:rPr lang="nl-NL" dirty="0"/>
              <a:t>Ingeval van een schending van het integriteitscharter (kan)</a:t>
            </a:r>
          </a:p>
          <a:p>
            <a:r>
              <a:rPr lang="nl-NL" dirty="0"/>
              <a:t>Volledige of gedeeltelijke schorsing/beëindiging </a:t>
            </a:r>
          </a:p>
          <a:p>
            <a:r>
              <a:rPr lang="nl-NL" dirty="0"/>
              <a:t>2 criteria</a:t>
            </a:r>
          </a:p>
          <a:p>
            <a:pPr marL="914400" lvl="1" indent="-457200">
              <a:buFont typeface="+mj-lt"/>
              <a:buAutoNum type="arabicPeriod"/>
            </a:pPr>
            <a:r>
              <a:rPr lang="nl-NL" dirty="0"/>
              <a:t>De reikwijdte van de schending</a:t>
            </a:r>
          </a:p>
          <a:p>
            <a:pPr marL="914400" lvl="1" indent="-457200">
              <a:buFont typeface="+mj-lt"/>
              <a:buAutoNum type="arabicPeriod"/>
            </a:pPr>
            <a:r>
              <a:rPr lang="nl-NL" dirty="0"/>
              <a:t>De mate waarin de organisatie nagelaten heeft om gepaste maatregelen te nemen</a:t>
            </a:r>
          </a:p>
        </p:txBody>
      </p:sp>
    </p:spTree>
    <p:extLst>
      <p:ext uri="{BB962C8B-B14F-4D97-AF65-F5344CB8AC3E}">
        <p14:creationId xmlns:p14="http://schemas.microsoft.com/office/powerpoint/2010/main" val="9582092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8CD2DE-3F8E-7A91-6CBD-C6A3A22196C3}"/>
              </a:ext>
            </a:extLst>
          </p:cNvPr>
          <p:cNvSpPr>
            <a:spLocks noGrp="1"/>
          </p:cNvSpPr>
          <p:nvPr>
            <p:ph type="title"/>
          </p:nvPr>
        </p:nvSpPr>
        <p:spPr/>
        <p:txBody>
          <a:bodyPr>
            <a:normAutofit/>
          </a:bodyPr>
          <a:lstStyle/>
          <a:p>
            <a:r>
              <a:rPr lang="nl-NL" sz="4200" dirty="0"/>
              <a:t>3.2 Sancties bij schending verplichtingen charter</a:t>
            </a:r>
            <a:endParaRPr lang="nl-BE" sz="4200" dirty="0"/>
          </a:p>
        </p:txBody>
      </p:sp>
      <p:sp>
        <p:nvSpPr>
          <p:cNvPr id="3" name="Tijdelijke aanduiding voor inhoud 2">
            <a:extLst>
              <a:ext uri="{FF2B5EF4-FFF2-40B4-BE49-F238E27FC236}">
                <a16:creationId xmlns:a16="http://schemas.microsoft.com/office/drawing/2014/main" id="{7B5C2667-5C06-027E-6EA5-86C18D618117}"/>
              </a:ext>
            </a:extLst>
          </p:cNvPr>
          <p:cNvSpPr>
            <a:spLocks noGrp="1"/>
          </p:cNvSpPr>
          <p:nvPr>
            <p:ph idx="1"/>
          </p:nvPr>
        </p:nvSpPr>
        <p:spPr/>
        <p:txBody>
          <a:bodyPr>
            <a:normAutofit fontScale="85000" lnSpcReduction="20000"/>
          </a:bodyPr>
          <a:lstStyle/>
          <a:p>
            <a:pPr marL="0" indent="0">
              <a:buNone/>
            </a:pPr>
            <a:r>
              <a:rPr lang="nl-NL" b="1" dirty="0"/>
              <a:t>Sanctie 2 = intrekking erkenning</a:t>
            </a:r>
          </a:p>
          <a:p>
            <a:r>
              <a:rPr lang="nl-NL" dirty="0"/>
              <a:t>De erkenning van CMO’s, IA’s, federaties en koepels (kan)</a:t>
            </a:r>
          </a:p>
          <a:p>
            <a:r>
              <a:rPr lang="nl-NL" dirty="0"/>
              <a:t>Ingeval van een </a:t>
            </a:r>
            <a:r>
              <a:rPr lang="nl-NL" b="1" dirty="0"/>
              <a:t>ernstige (!) schending </a:t>
            </a:r>
            <a:r>
              <a:rPr lang="nl-NL" dirty="0"/>
              <a:t>van het integriteitscharter</a:t>
            </a:r>
            <a:endParaRPr lang="nl-NL" b="1" dirty="0"/>
          </a:p>
          <a:p>
            <a:r>
              <a:rPr lang="nl-NL" dirty="0"/>
              <a:t>Het KB integriteit somt 4 gevallen op die als een ernstige schending beschouwd worden:</a:t>
            </a:r>
          </a:p>
          <a:p>
            <a:pPr marL="914400" lvl="1" indent="-457200">
              <a:buFont typeface="+mj-lt"/>
              <a:buAutoNum type="arabicPeriod"/>
            </a:pPr>
            <a:r>
              <a:rPr lang="nl-NL" dirty="0"/>
              <a:t>wanneer een organisatie bewust en systematisch nalaat om meldingen tijdig te onderzoeken;</a:t>
            </a:r>
          </a:p>
          <a:p>
            <a:pPr marL="914400" lvl="1" indent="-457200">
              <a:buFont typeface="+mj-lt"/>
              <a:buAutoNum type="arabicPeriod"/>
            </a:pPr>
            <a:r>
              <a:rPr lang="nl-BE" sz="2400" kern="100" dirty="0">
                <a:effectLst/>
                <a:latin typeface="Calibri" panose="020F0502020204030204" pitchFamily="34" charset="0"/>
                <a:ea typeface="Calibri" panose="020F0502020204030204" pitchFamily="34" charset="0"/>
                <a:cs typeface="Times New Roman" panose="02020603050405020304" pitchFamily="18" charset="0"/>
              </a:rPr>
              <a:t>wanneer een organisatie bewust en systematisch nalaat om gepaste maatregelen te nemen in geval van een integriteitsschending;</a:t>
            </a:r>
          </a:p>
          <a:p>
            <a:pPr marL="914400" lvl="1" indent="-457200">
              <a:buFont typeface="+mj-lt"/>
              <a:buAutoNum type="arabicPeriod"/>
            </a:pPr>
            <a:r>
              <a:rPr lang="nl-BE" sz="2400" kern="100" dirty="0">
                <a:effectLst/>
                <a:latin typeface="Calibri" panose="020F0502020204030204" pitchFamily="34" charset="0"/>
                <a:ea typeface="Calibri" panose="020F0502020204030204" pitchFamily="34" charset="0"/>
                <a:cs typeface="Times New Roman" panose="02020603050405020304" pitchFamily="18" charset="0"/>
              </a:rPr>
              <a:t>wanneer een organisatie na meerdere aanmaningen door de Directie-generaal Ontwikkelingssamenwerking en Humanitaire Hulp nog steeds niet kan aantonen dat zij de 10 punten van deel B uit het Integriteitscharter toepast;</a:t>
            </a:r>
          </a:p>
          <a:p>
            <a:pPr marL="914400" lvl="1" indent="-457200">
              <a:buFont typeface="+mj-lt"/>
              <a:buAutoNum type="arabicPeriod"/>
            </a:pPr>
            <a:r>
              <a:rPr lang="nl-BE" sz="2400" dirty="0">
                <a:effectLst/>
                <a:latin typeface="Calibri" panose="020F0502020204030204" pitchFamily="34" charset="0"/>
                <a:ea typeface="Calibri" panose="020F0502020204030204" pitchFamily="34" charset="0"/>
                <a:cs typeface="Times New Roman" panose="02020603050405020304" pitchFamily="18" charset="0"/>
              </a:rPr>
              <a:t>wanneer een organisatie de door het centraal meldpunt gevraagde medewerking op een ongegronde manier weigert te verlenen.</a:t>
            </a:r>
            <a:endParaRPr lang="nl-BE" sz="2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663514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8CD2DE-3F8E-7A91-6CBD-C6A3A22196C3}"/>
              </a:ext>
            </a:extLst>
          </p:cNvPr>
          <p:cNvSpPr>
            <a:spLocks noGrp="1"/>
          </p:cNvSpPr>
          <p:nvPr>
            <p:ph type="title"/>
          </p:nvPr>
        </p:nvSpPr>
        <p:spPr/>
        <p:txBody>
          <a:bodyPr>
            <a:normAutofit/>
          </a:bodyPr>
          <a:lstStyle/>
          <a:p>
            <a:r>
              <a:rPr lang="nl-NL" sz="4200" dirty="0"/>
              <a:t>3.2 Sancties bij schending verplichtingen charter</a:t>
            </a:r>
            <a:endParaRPr lang="nl-BE" sz="4200" dirty="0"/>
          </a:p>
        </p:txBody>
      </p:sp>
      <p:sp>
        <p:nvSpPr>
          <p:cNvPr id="3" name="Tijdelijke aanduiding voor inhoud 2">
            <a:extLst>
              <a:ext uri="{FF2B5EF4-FFF2-40B4-BE49-F238E27FC236}">
                <a16:creationId xmlns:a16="http://schemas.microsoft.com/office/drawing/2014/main" id="{7B5C2667-5C06-027E-6EA5-86C18D618117}"/>
              </a:ext>
            </a:extLst>
          </p:cNvPr>
          <p:cNvSpPr>
            <a:spLocks noGrp="1"/>
          </p:cNvSpPr>
          <p:nvPr>
            <p:ph idx="1"/>
          </p:nvPr>
        </p:nvSpPr>
        <p:spPr/>
        <p:txBody>
          <a:bodyPr>
            <a:normAutofit lnSpcReduction="10000"/>
          </a:bodyPr>
          <a:lstStyle/>
          <a:p>
            <a:pPr marL="0" indent="0">
              <a:buNone/>
            </a:pPr>
            <a:r>
              <a:rPr lang="nl-NL" b="1" dirty="0"/>
              <a:t>Wie neemt de sancties en hoe?</a:t>
            </a:r>
          </a:p>
          <a:p>
            <a:r>
              <a:rPr lang="nl-NL" dirty="0"/>
              <a:t>De minister van Ontwikkelingssamenwerking</a:t>
            </a:r>
          </a:p>
          <a:p>
            <a:r>
              <a:rPr lang="nl-NL" dirty="0"/>
              <a:t>Overeenkomstig de reeds bestaande procedure voor de intrekking van erkenning (artikel 10, §2 tot en met §4, KB 2016)</a:t>
            </a:r>
          </a:p>
          <a:p>
            <a:pPr marL="914400" lvl="1" indent="-457200">
              <a:buFont typeface="+mj-lt"/>
              <a:buAutoNum type="arabicPeriod"/>
            </a:pPr>
            <a:r>
              <a:rPr lang="nl-NL" dirty="0"/>
              <a:t>Minister deelt voornemen om sanctie te nemen via aangetekende brief mee aan de betrokken organisatie</a:t>
            </a:r>
          </a:p>
          <a:p>
            <a:pPr marL="914400" lvl="1" indent="-457200">
              <a:buFont typeface="+mj-lt"/>
              <a:buAutoNum type="arabicPeriod"/>
            </a:pPr>
            <a:r>
              <a:rPr lang="nl-NL" dirty="0"/>
              <a:t>De betrokken organisatie heeft twee maanden om haar opmerkingen kenbaar te maken</a:t>
            </a:r>
          </a:p>
          <a:p>
            <a:pPr marL="914400" lvl="1" indent="-457200">
              <a:buFont typeface="+mj-lt"/>
              <a:buAutoNum type="arabicPeriod"/>
            </a:pPr>
            <a:r>
              <a:rPr lang="nl-NL" dirty="0"/>
              <a:t>De beslissing om de erkenning in te trekken wordt genomen door de minister, op basis van een advies van de administratie en wordt via aangetekende brief aan de organisatie meegedeeld</a:t>
            </a:r>
          </a:p>
        </p:txBody>
      </p:sp>
    </p:spTree>
    <p:extLst>
      <p:ext uri="{BB962C8B-B14F-4D97-AF65-F5344CB8AC3E}">
        <p14:creationId xmlns:p14="http://schemas.microsoft.com/office/powerpoint/2010/main" val="20351851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1A5326-96C6-B8F7-99A3-C21CFA5A78DE}"/>
              </a:ext>
            </a:extLst>
          </p:cNvPr>
          <p:cNvSpPr>
            <a:spLocks noGrp="1"/>
          </p:cNvSpPr>
          <p:nvPr>
            <p:ph type="title"/>
          </p:nvPr>
        </p:nvSpPr>
        <p:spPr/>
        <p:txBody>
          <a:bodyPr/>
          <a:lstStyle/>
          <a:p>
            <a:r>
              <a:rPr lang="nl-NL" dirty="0"/>
              <a:t>3.3 Het centraal meldpunt</a:t>
            </a:r>
            <a:endParaRPr lang="nl-BE" dirty="0"/>
          </a:p>
        </p:txBody>
      </p:sp>
      <p:sp>
        <p:nvSpPr>
          <p:cNvPr id="3" name="Tijdelijke aanduiding voor inhoud 2">
            <a:extLst>
              <a:ext uri="{FF2B5EF4-FFF2-40B4-BE49-F238E27FC236}">
                <a16:creationId xmlns:a16="http://schemas.microsoft.com/office/drawing/2014/main" id="{2316BAAB-F841-EED1-AE0B-3F1DA9CC1317}"/>
              </a:ext>
            </a:extLst>
          </p:cNvPr>
          <p:cNvSpPr>
            <a:spLocks noGrp="1"/>
          </p:cNvSpPr>
          <p:nvPr>
            <p:ph idx="1"/>
          </p:nvPr>
        </p:nvSpPr>
        <p:spPr/>
        <p:txBody>
          <a:bodyPr>
            <a:normAutofit/>
          </a:bodyPr>
          <a:lstStyle/>
          <a:p>
            <a:r>
              <a:rPr lang="nl-NL" dirty="0"/>
              <a:t>Meldpunt voor </a:t>
            </a:r>
            <a:r>
              <a:rPr lang="nl-NL" b="1" dirty="0"/>
              <a:t>meldingen van misbruik</a:t>
            </a:r>
          </a:p>
          <a:p>
            <a:pPr lvl="1"/>
            <a:r>
              <a:rPr lang="nl-NL" dirty="0"/>
              <a:t>Misbruik = </a:t>
            </a:r>
            <a:r>
              <a:rPr lang="nl-BE" sz="2400" kern="100" dirty="0">
                <a:effectLst/>
                <a:latin typeface="Calibri" panose="020F0502020204030204" pitchFamily="34" charset="0"/>
                <a:ea typeface="Calibri" panose="020F0502020204030204" pitchFamily="34" charset="0"/>
                <a:cs typeface="Times New Roman" panose="02020603050405020304" pitchFamily="18" charset="0"/>
              </a:rPr>
              <a:t>seksuele uitbuiting, seksueel misbruik of seksuele intimidatie </a:t>
            </a:r>
          </a:p>
          <a:p>
            <a:pPr lvl="1"/>
            <a:r>
              <a:rPr lang="nl-NL" kern="100" dirty="0">
                <a:latin typeface="Calibri" panose="020F0502020204030204" pitchFamily="34" charset="0"/>
                <a:ea typeface="Calibri" panose="020F0502020204030204" pitchFamily="34" charset="0"/>
                <a:cs typeface="Times New Roman" panose="02020603050405020304" pitchFamily="18" charset="0"/>
              </a:rPr>
              <a:t>N</a:t>
            </a:r>
            <a:r>
              <a:rPr lang="nl-NL" sz="2400" kern="100" dirty="0">
                <a:effectLst/>
                <a:latin typeface="Calibri" panose="020F0502020204030204" pitchFamily="34" charset="0"/>
                <a:ea typeface="Calibri" panose="020F0502020204030204" pitchFamily="34" charset="0"/>
                <a:cs typeface="Times New Roman" panose="02020603050405020304" pitchFamily="18" charset="0"/>
              </a:rPr>
              <a:t>iet open voor meldingen i.v.m.</a:t>
            </a:r>
          </a:p>
          <a:p>
            <a:pPr lvl="2"/>
            <a:r>
              <a:rPr lang="nl-BE" kern="100" dirty="0">
                <a:effectLst/>
                <a:latin typeface="Calibri" panose="020F0502020204030204" pitchFamily="34" charset="0"/>
                <a:ea typeface="Calibri" panose="020F0502020204030204" pitchFamily="34" charset="0"/>
                <a:cs typeface="Times New Roman" panose="02020603050405020304" pitchFamily="18" charset="0"/>
              </a:rPr>
              <a:t>Financiële integriteitsschendingen (fraude, corruptie…)</a:t>
            </a:r>
          </a:p>
          <a:p>
            <a:pPr lvl="2"/>
            <a:r>
              <a:rPr lang="nl-NL" kern="100" dirty="0">
                <a:effectLst/>
                <a:latin typeface="Calibri" panose="020F0502020204030204" pitchFamily="34" charset="0"/>
                <a:ea typeface="Calibri" panose="020F0502020204030204" pitchFamily="34" charset="0"/>
                <a:cs typeface="Times New Roman" panose="02020603050405020304" pitchFamily="18" charset="0"/>
              </a:rPr>
              <a:t>Morele integriteitsschendingen die niet van seksuele aard zijn</a:t>
            </a:r>
          </a:p>
          <a:p>
            <a:pPr marL="0" indent="0">
              <a:buNone/>
            </a:pPr>
            <a:endParaRPr lang="nl-NL" kern="100" dirty="0">
              <a:latin typeface="Calibri" panose="020F0502020204030204" pitchFamily="34" charset="0"/>
              <a:ea typeface="Calibri" panose="020F0502020204030204" pitchFamily="34" charset="0"/>
              <a:cs typeface="Times New Roman" panose="02020603050405020304" pitchFamily="18" charset="0"/>
            </a:endParaRPr>
          </a:p>
          <a:p>
            <a:r>
              <a:rPr lang="nl-NL" kern="100" dirty="0">
                <a:effectLst/>
                <a:latin typeface="Calibri" panose="020F0502020204030204" pitchFamily="34" charset="0"/>
                <a:ea typeface="Calibri" panose="020F0502020204030204" pitchFamily="34" charset="0"/>
                <a:cs typeface="Times New Roman" panose="02020603050405020304" pitchFamily="18" charset="0"/>
              </a:rPr>
              <a:t>Misbruik </a:t>
            </a:r>
            <a:r>
              <a:rPr lang="nl-NL" b="1" kern="100" dirty="0">
                <a:effectLst/>
                <a:latin typeface="Calibri" panose="020F0502020204030204" pitchFamily="34" charset="0"/>
                <a:ea typeface="Calibri" panose="020F0502020204030204" pitchFamily="34" charset="0"/>
                <a:cs typeface="Times New Roman" panose="02020603050405020304" pitchFamily="18" charset="0"/>
              </a:rPr>
              <a:t>begaan door personeel en vrijwilligers van</a:t>
            </a:r>
          </a:p>
          <a:p>
            <a:pPr lvl="1"/>
            <a:r>
              <a:rPr lang="nl-NL" kern="100" dirty="0">
                <a:latin typeface="Calibri" panose="020F0502020204030204" pitchFamily="34" charset="0"/>
                <a:ea typeface="Calibri" panose="020F0502020204030204" pitchFamily="34" charset="0"/>
                <a:cs typeface="Times New Roman" panose="02020603050405020304" pitchFamily="18" charset="0"/>
              </a:rPr>
              <a:t>Institutionele actoren en CMO’s</a:t>
            </a:r>
          </a:p>
          <a:p>
            <a:pPr lvl="1"/>
            <a:r>
              <a:rPr lang="nl-NL" kern="100" dirty="0">
                <a:effectLst/>
                <a:latin typeface="Calibri" panose="020F0502020204030204" pitchFamily="34" charset="0"/>
                <a:ea typeface="Calibri" panose="020F0502020204030204" pitchFamily="34" charset="0"/>
                <a:cs typeface="Times New Roman" panose="02020603050405020304" pitchFamily="18" charset="0"/>
              </a:rPr>
              <a:t>Enabel en BIO</a:t>
            </a:r>
          </a:p>
          <a:p>
            <a:pPr marL="0" indent="0">
              <a:buNone/>
            </a:pPr>
            <a:endParaRPr lang="nl-BE" kern="100" dirty="0">
              <a:effectLst/>
              <a:latin typeface="Calibri" panose="020F0502020204030204" pitchFamily="34" charset="0"/>
              <a:ea typeface="Calibri" panose="020F0502020204030204" pitchFamily="34" charset="0"/>
              <a:cs typeface="Times New Roman" panose="02020603050405020304" pitchFamily="18" charset="0"/>
            </a:endParaRPr>
          </a:p>
          <a:p>
            <a:pPr lvl="2"/>
            <a:endParaRPr lang="nl-BE" kern="100" dirty="0">
              <a:effectLst/>
              <a:latin typeface="Calibri" panose="020F0502020204030204" pitchFamily="34" charset="0"/>
              <a:ea typeface="Calibri" panose="020F0502020204030204" pitchFamily="34" charset="0"/>
              <a:cs typeface="Times New Roman" panose="02020603050405020304" pitchFamily="18" charset="0"/>
            </a:endParaRPr>
          </a:p>
          <a:p>
            <a:pPr lvl="1"/>
            <a:endParaRPr lang="nl-BE" dirty="0"/>
          </a:p>
        </p:txBody>
      </p:sp>
    </p:spTree>
    <p:extLst>
      <p:ext uri="{BB962C8B-B14F-4D97-AF65-F5344CB8AC3E}">
        <p14:creationId xmlns:p14="http://schemas.microsoft.com/office/powerpoint/2010/main" val="10954796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1A5326-96C6-B8F7-99A3-C21CFA5A78DE}"/>
              </a:ext>
            </a:extLst>
          </p:cNvPr>
          <p:cNvSpPr>
            <a:spLocks noGrp="1"/>
          </p:cNvSpPr>
          <p:nvPr>
            <p:ph type="title"/>
          </p:nvPr>
        </p:nvSpPr>
        <p:spPr/>
        <p:txBody>
          <a:bodyPr/>
          <a:lstStyle/>
          <a:p>
            <a:r>
              <a:rPr lang="nl-NL" dirty="0"/>
              <a:t>3.3 Het centraal meldpunt</a:t>
            </a:r>
            <a:endParaRPr lang="nl-BE" dirty="0"/>
          </a:p>
        </p:txBody>
      </p:sp>
      <p:sp>
        <p:nvSpPr>
          <p:cNvPr id="3" name="Tijdelijke aanduiding voor inhoud 2">
            <a:extLst>
              <a:ext uri="{FF2B5EF4-FFF2-40B4-BE49-F238E27FC236}">
                <a16:creationId xmlns:a16="http://schemas.microsoft.com/office/drawing/2014/main" id="{2316BAAB-F841-EED1-AE0B-3F1DA9CC1317}"/>
              </a:ext>
            </a:extLst>
          </p:cNvPr>
          <p:cNvSpPr>
            <a:spLocks noGrp="1"/>
          </p:cNvSpPr>
          <p:nvPr>
            <p:ph idx="1"/>
          </p:nvPr>
        </p:nvSpPr>
        <p:spPr/>
        <p:txBody>
          <a:bodyPr>
            <a:normAutofit/>
          </a:bodyPr>
          <a:lstStyle/>
          <a:p>
            <a:r>
              <a:rPr lang="nl-NL" b="1" dirty="0"/>
              <a:t>Wie kan een melding indienen en hoe?</a:t>
            </a:r>
          </a:p>
          <a:p>
            <a:pPr lvl="1"/>
            <a:r>
              <a:rPr lang="nl-NL" sz="2400" kern="100" dirty="0">
                <a:effectLst/>
                <a:latin typeface="Calibri" panose="020F0502020204030204" pitchFamily="34" charset="0"/>
                <a:ea typeface="Calibri" panose="020F0502020204030204" pitchFamily="34" charset="0"/>
                <a:cs typeface="Times New Roman" panose="02020603050405020304" pitchFamily="18" charset="0"/>
              </a:rPr>
              <a:t>E</a:t>
            </a:r>
            <a:r>
              <a:rPr lang="nl-NL" kern="100" dirty="0">
                <a:latin typeface="Calibri" panose="020F0502020204030204" pitchFamily="34" charset="0"/>
                <a:ea typeface="Calibri" panose="020F0502020204030204" pitchFamily="34" charset="0"/>
                <a:cs typeface="Times New Roman" panose="02020603050405020304" pitchFamily="18" charset="0"/>
              </a:rPr>
              <a:t>lke belanghebbende (zowel slachtoffers als </a:t>
            </a:r>
            <a:r>
              <a:rPr lang="nl-NL" kern="100" dirty="0" smtClean="0">
                <a:latin typeface="Calibri" panose="020F0502020204030204" pitchFamily="34" charset="0"/>
                <a:ea typeface="Calibri" panose="020F0502020204030204" pitchFamily="34" charset="0"/>
                <a:cs typeface="Times New Roman" panose="02020603050405020304" pitchFamily="18" charset="0"/>
              </a:rPr>
              <a:t>niet-slachtoffers, </a:t>
            </a:r>
            <a:r>
              <a:rPr lang="nl-NL" kern="100" dirty="0">
                <a:latin typeface="Calibri" panose="020F0502020204030204" pitchFamily="34" charset="0"/>
                <a:ea typeface="Calibri" panose="020F0502020204030204" pitchFamily="34" charset="0"/>
                <a:cs typeface="Times New Roman" panose="02020603050405020304" pitchFamily="18" charset="0"/>
              </a:rPr>
              <a:t>zowel personen als organisaties) – anonieme meldingen zijn mogelijk</a:t>
            </a:r>
          </a:p>
          <a:p>
            <a:pPr lvl="1"/>
            <a:r>
              <a:rPr lang="nl-NL" sz="2400" kern="100" dirty="0">
                <a:effectLst/>
                <a:latin typeface="Calibri" panose="020F0502020204030204" pitchFamily="34" charset="0"/>
                <a:ea typeface="Calibri" panose="020F0502020204030204" pitchFamily="34" charset="0"/>
                <a:cs typeface="Times New Roman" panose="02020603050405020304" pitchFamily="18" charset="0"/>
              </a:rPr>
              <a:t>A priori via een webportaal (uitbreiding naar andere kanalen mogelijk)</a:t>
            </a:r>
            <a:endParaRPr lang="nl-BE" kern="100" dirty="0">
              <a:latin typeface="Calibri" panose="020F0502020204030204" pitchFamily="34" charset="0"/>
              <a:ea typeface="Calibri" panose="020F0502020204030204" pitchFamily="34" charset="0"/>
              <a:cs typeface="Times New Roman" panose="02020603050405020304" pitchFamily="18" charset="0"/>
            </a:endParaRPr>
          </a:p>
          <a:p>
            <a:pPr lvl="1"/>
            <a:endParaRPr lang="nl-BE" kern="100" dirty="0">
              <a:effectLst/>
              <a:latin typeface="Calibri" panose="020F0502020204030204" pitchFamily="34" charset="0"/>
              <a:ea typeface="Calibri" panose="020F0502020204030204" pitchFamily="34" charset="0"/>
              <a:cs typeface="Times New Roman" panose="02020603050405020304" pitchFamily="18" charset="0"/>
            </a:endParaRPr>
          </a:p>
          <a:p>
            <a:r>
              <a:rPr lang="nl-BE" b="1" kern="100" dirty="0">
                <a:latin typeface="Calibri" panose="020F0502020204030204" pitchFamily="34" charset="0"/>
                <a:ea typeface="Calibri" panose="020F0502020204030204" pitchFamily="34" charset="0"/>
                <a:cs typeface="Times New Roman" panose="02020603050405020304" pitchFamily="18" charset="0"/>
              </a:rPr>
              <a:t>Centraal meldpunt beheerd door de FOD</a:t>
            </a:r>
          </a:p>
          <a:p>
            <a:endParaRPr lang="nl-BE" b="1" kern="100" dirty="0">
              <a:effectLst/>
              <a:latin typeface="Calibri" panose="020F0502020204030204" pitchFamily="34" charset="0"/>
              <a:ea typeface="Calibri" panose="020F0502020204030204" pitchFamily="34" charset="0"/>
              <a:cs typeface="Times New Roman" panose="02020603050405020304" pitchFamily="18" charset="0"/>
            </a:endParaRPr>
          </a:p>
          <a:p>
            <a:r>
              <a:rPr lang="nl-BE" kern="100" dirty="0">
                <a:latin typeface="Calibri" panose="020F0502020204030204" pitchFamily="34" charset="0"/>
                <a:ea typeface="Calibri" panose="020F0502020204030204" pitchFamily="34" charset="0"/>
                <a:cs typeface="Times New Roman" panose="02020603050405020304" pitchFamily="18" charset="0"/>
              </a:rPr>
              <a:t>Respect voor </a:t>
            </a:r>
            <a:r>
              <a:rPr lang="nl-BE" b="1" kern="100" dirty="0">
                <a:latin typeface="Calibri" panose="020F0502020204030204" pitchFamily="34" charset="0"/>
                <a:ea typeface="Calibri" panose="020F0502020204030204" pitchFamily="34" charset="0"/>
                <a:cs typeface="Times New Roman" panose="02020603050405020304" pitchFamily="18" charset="0"/>
              </a:rPr>
              <a:t>vertrouwelijkheid en privacy</a:t>
            </a:r>
            <a:endParaRPr lang="nl-BE" b="1" kern="100" dirty="0">
              <a:effectLst/>
              <a:latin typeface="Calibri" panose="020F0502020204030204" pitchFamily="34" charset="0"/>
              <a:ea typeface="Calibri" panose="020F0502020204030204" pitchFamily="34" charset="0"/>
              <a:cs typeface="Times New Roman" panose="02020603050405020304" pitchFamily="18" charset="0"/>
            </a:endParaRPr>
          </a:p>
          <a:p>
            <a:pPr lvl="1"/>
            <a:endParaRPr lang="nl-BE" dirty="0"/>
          </a:p>
        </p:txBody>
      </p:sp>
    </p:spTree>
    <p:extLst>
      <p:ext uri="{BB962C8B-B14F-4D97-AF65-F5344CB8AC3E}">
        <p14:creationId xmlns:p14="http://schemas.microsoft.com/office/powerpoint/2010/main" val="26401865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1A5326-96C6-B8F7-99A3-C21CFA5A78DE}"/>
              </a:ext>
            </a:extLst>
          </p:cNvPr>
          <p:cNvSpPr>
            <a:spLocks noGrp="1"/>
          </p:cNvSpPr>
          <p:nvPr>
            <p:ph type="title"/>
          </p:nvPr>
        </p:nvSpPr>
        <p:spPr/>
        <p:txBody>
          <a:bodyPr/>
          <a:lstStyle/>
          <a:p>
            <a:r>
              <a:rPr lang="nl-NL" dirty="0"/>
              <a:t>3.3 Het centraal meldpunt</a:t>
            </a:r>
            <a:endParaRPr lang="nl-BE" dirty="0"/>
          </a:p>
        </p:txBody>
      </p:sp>
      <p:sp>
        <p:nvSpPr>
          <p:cNvPr id="3" name="Tijdelijke aanduiding voor inhoud 2">
            <a:extLst>
              <a:ext uri="{FF2B5EF4-FFF2-40B4-BE49-F238E27FC236}">
                <a16:creationId xmlns:a16="http://schemas.microsoft.com/office/drawing/2014/main" id="{2316BAAB-F841-EED1-AE0B-3F1DA9CC1317}"/>
              </a:ext>
            </a:extLst>
          </p:cNvPr>
          <p:cNvSpPr>
            <a:spLocks noGrp="1"/>
          </p:cNvSpPr>
          <p:nvPr>
            <p:ph idx="1"/>
          </p:nvPr>
        </p:nvSpPr>
        <p:spPr/>
        <p:txBody>
          <a:bodyPr>
            <a:normAutofit fontScale="92500" lnSpcReduction="10000"/>
          </a:bodyPr>
          <a:lstStyle/>
          <a:p>
            <a:pPr marL="0" indent="0">
              <a:buNone/>
            </a:pPr>
            <a:r>
              <a:rPr lang="nl-NL" b="1" dirty="0"/>
              <a:t>Eerstelijnsmeldpunt of centraal meldpunt?</a:t>
            </a:r>
          </a:p>
          <a:p>
            <a:r>
              <a:rPr lang="nl-NL" b="1" kern="100" dirty="0">
                <a:latin typeface="Calibri" panose="020F0502020204030204" pitchFamily="34" charset="0"/>
                <a:ea typeface="Calibri" panose="020F0502020204030204" pitchFamily="34" charset="0"/>
                <a:cs typeface="Times New Roman" panose="02020603050405020304" pitchFamily="18" charset="0"/>
              </a:rPr>
              <a:t>Centraal meldpunt </a:t>
            </a:r>
            <a:r>
              <a:rPr lang="nl-NL" kern="100" dirty="0">
                <a:latin typeface="Calibri" panose="020F0502020204030204" pitchFamily="34" charset="0"/>
                <a:ea typeface="Calibri" panose="020F0502020204030204" pitchFamily="34" charset="0"/>
                <a:cs typeface="Times New Roman" panose="02020603050405020304" pitchFamily="18" charset="0"/>
              </a:rPr>
              <a:t>kan </a:t>
            </a:r>
            <a:r>
              <a:rPr lang="nl-NL" b="1" kern="100" dirty="0">
                <a:latin typeface="Calibri" panose="020F0502020204030204" pitchFamily="34" charset="0"/>
                <a:ea typeface="Calibri" panose="020F0502020204030204" pitchFamily="34" charset="0"/>
                <a:cs typeface="Times New Roman" panose="02020603050405020304" pitchFamily="18" charset="0"/>
              </a:rPr>
              <a:t>enkel</a:t>
            </a:r>
            <a:r>
              <a:rPr lang="nl-NL" kern="100" dirty="0">
                <a:latin typeface="Calibri" panose="020F0502020204030204" pitchFamily="34" charset="0"/>
                <a:ea typeface="Calibri" panose="020F0502020204030204" pitchFamily="34" charset="0"/>
                <a:cs typeface="Times New Roman" panose="02020603050405020304" pitchFamily="18" charset="0"/>
              </a:rPr>
              <a:t> een melding opvolgen “</a:t>
            </a:r>
            <a:r>
              <a:rPr lang="nl-NL" b="1" kern="100" dirty="0">
                <a:latin typeface="Calibri" panose="020F0502020204030204" pitchFamily="34" charset="0"/>
                <a:ea typeface="Calibri" panose="020F0502020204030204" pitchFamily="34" charset="0"/>
                <a:cs typeface="Times New Roman" panose="02020603050405020304" pitchFamily="18" charset="0"/>
              </a:rPr>
              <a:t>wanneer er gegronde redenen bestaan om aan te nemen dat</a:t>
            </a:r>
            <a:r>
              <a:rPr lang="nl-NL" kern="100" dirty="0">
                <a:latin typeface="Calibri" panose="020F0502020204030204" pitchFamily="34" charset="0"/>
                <a:ea typeface="Calibri" panose="020F0502020204030204" pitchFamily="34" charset="0"/>
                <a:cs typeface="Times New Roman" panose="02020603050405020304" pitchFamily="18" charset="0"/>
              </a:rPr>
              <a:t>:</a:t>
            </a:r>
          </a:p>
          <a:p>
            <a:pPr marL="914400" lvl="1" indent="-457200">
              <a:buFont typeface="+mj-lt"/>
              <a:buAutoNum type="arabicPeriod"/>
            </a:pPr>
            <a:r>
              <a:rPr lang="nl-NL" kern="100" dirty="0">
                <a:latin typeface="Calibri" panose="020F0502020204030204" pitchFamily="34" charset="0"/>
                <a:ea typeface="Calibri" panose="020F0502020204030204" pitchFamily="34" charset="0"/>
                <a:cs typeface="Times New Roman" panose="02020603050405020304" pitchFamily="18" charset="0"/>
              </a:rPr>
              <a:t>het niet waarschijnlijk is dat het onderzoek grondig en correct zal worden gevoerd na melding bij het eerstelijnsmeldpunt;</a:t>
            </a:r>
          </a:p>
          <a:p>
            <a:pPr marL="914400" lvl="1" indent="-457200">
              <a:buFont typeface="+mj-lt"/>
              <a:buAutoNum type="arabicPeriod"/>
            </a:pPr>
            <a:r>
              <a:rPr lang="nl-NL" kern="100" dirty="0">
                <a:latin typeface="Calibri" panose="020F0502020204030204" pitchFamily="34" charset="0"/>
                <a:ea typeface="Calibri" panose="020F0502020204030204" pitchFamily="34" charset="0"/>
                <a:cs typeface="Times New Roman" panose="02020603050405020304" pitchFamily="18" charset="0"/>
              </a:rPr>
              <a:t>er geen gevolg is gegeven aan de melding bij een eerstelijnsmeldpunt; </a:t>
            </a:r>
          </a:p>
          <a:p>
            <a:pPr marL="914400" lvl="1" indent="-457200">
              <a:buFont typeface="+mj-lt"/>
              <a:buAutoNum type="arabicPeriod"/>
            </a:pPr>
            <a:r>
              <a:rPr lang="nl-NL" kern="100" dirty="0">
                <a:latin typeface="Calibri" panose="020F0502020204030204" pitchFamily="34" charset="0"/>
                <a:ea typeface="Calibri" panose="020F0502020204030204" pitchFamily="34" charset="0"/>
                <a:cs typeface="Times New Roman" panose="02020603050405020304" pitchFamily="18" charset="0"/>
              </a:rPr>
              <a:t>het onderzoek na melding bij een eerstelijnsmeldpunt niet grondig en correct is gevoerd; </a:t>
            </a:r>
          </a:p>
          <a:p>
            <a:pPr marL="914400" lvl="1" indent="-457200">
              <a:buFont typeface="+mj-lt"/>
              <a:buAutoNum type="arabicPeriod"/>
            </a:pPr>
            <a:r>
              <a:rPr lang="nl-NL" kern="100" dirty="0">
                <a:latin typeface="Calibri" panose="020F0502020204030204" pitchFamily="34" charset="0"/>
                <a:ea typeface="Calibri" panose="020F0502020204030204" pitchFamily="34" charset="0"/>
                <a:cs typeface="Times New Roman" panose="02020603050405020304" pitchFamily="18" charset="0"/>
              </a:rPr>
              <a:t>de nodige maatregelen niet zijn genomen indien blijkt dat het om gegronde feiten gaat die bij het eerstelijnsmeldpunt gemeld zijn.”</a:t>
            </a:r>
          </a:p>
          <a:p>
            <a:r>
              <a:rPr lang="nl-NL" b="1" kern="100" dirty="0">
                <a:latin typeface="Calibri" panose="020F0502020204030204" pitchFamily="34" charset="0"/>
                <a:ea typeface="Calibri" panose="020F0502020204030204" pitchFamily="34" charset="0"/>
                <a:cs typeface="Times New Roman" panose="02020603050405020304" pitchFamily="18" charset="0"/>
              </a:rPr>
              <a:t>Alle andere gevallen = eerstelijnsmeldpunt bevoegd </a:t>
            </a:r>
            <a:r>
              <a:rPr lang="nl-NL" kern="100" dirty="0">
                <a:latin typeface="Calibri" panose="020F0502020204030204" pitchFamily="34" charset="0"/>
                <a:ea typeface="Calibri" panose="020F0502020204030204" pitchFamily="34" charset="0"/>
                <a:cs typeface="Times New Roman" panose="02020603050405020304" pitchFamily="18" charset="0"/>
              </a:rPr>
              <a:t>(transfer van de melding, met toestemming van de melder, naar het eerstelijnsmeldpunt)  </a:t>
            </a:r>
          </a:p>
          <a:p>
            <a:pPr lvl="1"/>
            <a:endParaRPr lang="nl-BE" dirty="0"/>
          </a:p>
        </p:txBody>
      </p:sp>
    </p:spTree>
    <p:extLst>
      <p:ext uri="{BB962C8B-B14F-4D97-AF65-F5344CB8AC3E}">
        <p14:creationId xmlns:p14="http://schemas.microsoft.com/office/powerpoint/2010/main" val="12290784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1A5326-96C6-B8F7-99A3-C21CFA5A78DE}"/>
              </a:ext>
            </a:extLst>
          </p:cNvPr>
          <p:cNvSpPr>
            <a:spLocks noGrp="1"/>
          </p:cNvSpPr>
          <p:nvPr>
            <p:ph type="title"/>
          </p:nvPr>
        </p:nvSpPr>
        <p:spPr/>
        <p:txBody>
          <a:bodyPr/>
          <a:lstStyle/>
          <a:p>
            <a:r>
              <a:rPr lang="nl-NL" dirty="0"/>
              <a:t>3.3 Het centraal meldpunt</a:t>
            </a:r>
            <a:endParaRPr lang="nl-BE" dirty="0"/>
          </a:p>
        </p:txBody>
      </p:sp>
      <p:sp>
        <p:nvSpPr>
          <p:cNvPr id="3" name="Tijdelijke aanduiding voor inhoud 2">
            <a:extLst>
              <a:ext uri="{FF2B5EF4-FFF2-40B4-BE49-F238E27FC236}">
                <a16:creationId xmlns:a16="http://schemas.microsoft.com/office/drawing/2014/main" id="{2316BAAB-F841-EED1-AE0B-3F1DA9CC1317}"/>
              </a:ext>
            </a:extLst>
          </p:cNvPr>
          <p:cNvSpPr>
            <a:spLocks noGrp="1"/>
          </p:cNvSpPr>
          <p:nvPr>
            <p:ph idx="1"/>
          </p:nvPr>
        </p:nvSpPr>
        <p:spPr/>
        <p:txBody>
          <a:bodyPr>
            <a:normAutofit/>
          </a:bodyPr>
          <a:lstStyle/>
          <a:p>
            <a:pPr marL="0" indent="0">
              <a:buNone/>
            </a:pPr>
            <a:r>
              <a:rPr lang="nl-NL" sz="2600" b="1" dirty="0"/>
              <a:t>Wat gebeurt er eens het centraal meldpunt bevoegd wordt verklaard?</a:t>
            </a:r>
          </a:p>
          <a:p>
            <a:r>
              <a:rPr lang="nl-NL" sz="2600" b="1" kern="100" dirty="0">
                <a:latin typeface="Calibri" panose="020F0502020204030204" pitchFamily="34" charset="0"/>
                <a:ea typeface="Calibri" panose="020F0502020204030204" pitchFamily="34" charset="0"/>
                <a:cs typeface="Times New Roman" panose="02020603050405020304" pitchFamily="18" charset="0"/>
              </a:rPr>
              <a:t>Stap 1: contact met betrokken organisatie ter verificatie van</a:t>
            </a:r>
          </a:p>
          <a:p>
            <a:pPr marL="914400" lvl="1" indent="-457200">
              <a:buFont typeface="+mj-lt"/>
              <a:buAutoNum type="arabicPeriod"/>
            </a:pPr>
            <a:r>
              <a:rPr lang="nl-NL" sz="2200" kern="100" dirty="0">
                <a:latin typeface="Calibri" panose="020F0502020204030204" pitchFamily="34" charset="0"/>
                <a:ea typeface="Calibri" panose="020F0502020204030204" pitchFamily="34" charset="0"/>
                <a:cs typeface="Times New Roman" panose="02020603050405020304" pitchFamily="18" charset="0"/>
              </a:rPr>
              <a:t>De opvolging van de melding door de betrokken organisatie</a:t>
            </a:r>
          </a:p>
          <a:p>
            <a:pPr marL="914400" lvl="1" indent="-457200">
              <a:buFont typeface="+mj-lt"/>
              <a:buAutoNum type="arabicPeriod"/>
            </a:pPr>
            <a:r>
              <a:rPr lang="nl-NL" sz="2200" kern="100" dirty="0">
                <a:latin typeface="Calibri" panose="020F0502020204030204" pitchFamily="34" charset="0"/>
                <a:ea typeface="Calibri" panose="020F0502020204030204" pitchFamily="34" charset="0"/>
                <a:cs typeface="Times New Roman" panose="02020603050405020304" pitchFamily="18" charset="0"/>
              </a:rPr>
              <a:t>De maatregelen die de betrokken organisatie heeft genomen in verband met het gemelde misbruik</a:t>
            </a:r>
          </a:p>
          <a:p>
            <a:pPr marL="914400" lvl="1" indent="-457200">
              <a:buFont typeface="+mj-lt"/>
              <a:buAutoNum type="arabicPeriod"/>
            </a:pPr>
            <a:r>
              <a:rPr lang="nl-NL" sz="2200" kern="100" dirty="0">
                <a:latin typeface="Calibri" panose="020F0502020204030204" pitchFamily="34" charset="0"/>
                <a:ea typeface="Calibri" panose="020F0502020204030204" pitchFamily="34" charset="0"/>
                <a:cs typeface="Times New Roman" panose="02020603050405020304" pitchFamily="18" charset="0"/>
              </a:rPr>
              <a:t>Indien nodig, de door de betrokken organisatie ingestelde integriteitsprocedures</a:t>
            </a:r>
          </a:p>
          <a:p>
            <a:pPr marL="457200" lvl="1" indent="0">
              <a:buNone/>
            </a:pPr>
            <a:r>
              <a:rPr lang="nl-NL" sz="2200" kern="100" dirty="0">
                <a:latin typeface="Calibri" panose="020F0502020204030204" pitchFamily="34" charset="0"/>
                <a:ea typeface="Calibri" panose="020F0502020204030204" pitchFamily="34" charset="0"/>
                <a:cs typeface="Times New Roman" panose="02020603050405020304" pitchFamily="18" charset="0"/>
              </a:rPr>
              <a:t>= toets aan art. 2 KB integriteit (nodige maatregelen) en aan het integriteitscharter (</a:t>
            </a:r>
            <a:r>
              <a:rPr lang="nl-NL" sz="2200" b="1" kern="100" dirty="0">
                <a:latin typeface="Calibri" panose="020F0502020204030204" pitchFamily="34" charset="0"/>
                <a:ea typeface="Calibri" panose="020F0502020204030204" pitchFamily="34" charset="0"/>
                <a:cs typeface="Times New Roman" panose="02020603050405020304" pitchFamily="18" charset="0"/>
              </a:rPr>
              <a:t>samengevat = deed de organisatie wat ze moest doen?</a:t>
            </a:r>
            <a:r>
              <a:rPr lang="nl-NL" sz="2200" kern="100" dirty="0">
                <a:latin typeface="Calibri" panose="020F0502020204030204" pitchFamily="34" charset="0"/>
                <a:ea typeface="Calibri" panose="020F0502020204030204" pitchFamily="34" charset="0"/>
                <a:cs typeface="Times New Roman" panose="02020603050405020304" pitchFamily="18" charset="0"/>
              </a:rPr>
              <a:t>)</a:t>
            </a:r>
          </a:p>
          <a:p>
            <a:pPr marL="457200" lvl="1" indent="0">
              <a:buNone/>
            </a:pPr>
            <a:r>
              <a:rPr lang="nl-NL" sz="2200" kern="100" dirty="0">
                <a:latin typeface="Calibri" panose="020F0502020204030204" pitchFamily="34" charset="0"/>
                <a:ea typeface="Calibri" panose="020F0502020204030204" pitchFamily="34" charset="0"/>
                <a:cs typeface="Times New Roman" panose="02020603050405020304" pitchFamily="18" charset="0"/>
              </a:rPr>
              <a:t>= geen inhoudelijk onderzoek naar de klacht</a:t>
            </a:r>
          </a:p>
          <a:p>
            <a:pPr marL="457200" lvl="1" indent="0">
              <a:buNone/>
            </a:pPr>
            <a:endParaRPr lang="nl-BE" dirty="0"/>
          </a:p>
          <a:p>
            <a:pPr marL="457200" lvl="1" indent="0">
              <a:buNone/>
            </a:pPr>
            <a:r>
              <a:rPr lang="nl-BE" b="1" dirty="0"/>
              <a:t>Medewerkingsplicht</a:t>
            </a:r>
            <a:r>
              <a:rPr lang="nl-BE" dirty="0"/>
              <a:t> voor de betrokken organisatie</a:t>
            </a:r>
          </a:p>
        </p:txBody>
      </p:sp>
    </p:spTree>
    <p:extLst>
      <p:ext uri="{BB962C8B-B14F-4D97-AF65-F5344CB8AC3E}">
        <p14:creationId xmlns:p14="http://schemas.microsoft.com/office/powerpoint/2010/main" val="25583848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1A5326-96C6-B8F7-99A3-C21CFA5A78DE}"/>
              </a:ext>
            </a:extLst>
          </p:cNvPr>
          <p:cNvSpPr>
            <a:spLocks noGrp="1"/>
          </p:cNvSpPr>
          <p:nvPr>
            <p:ph type="title"/>
          </p:nvPr>
        </p:nvSpPr>
        <p:spPr/>
        <p:txBody>
          <a:bodyPr/>
          <a:lstStyle/>
          <a:p>
            <a:r>
              <a:rPr lang="nl-NL" dirty="0"/>
              <a:t>3.3 Het centraal meldpunt</a:t>
            </a:r>
            <a:endParaRPr lang="nl-BE" dirty="0"/>
          </a:p>
        </p:txBody>
      </p:sp>
      <p:sp>
        <p:nvSpPr>
          <p:cNvPr id="3" name="Tijdelijke aanduiding voor inhoud 2">
            <a:extLst>
              <a:ext uri="{FF2B5EF4-FFF2-40B4-BE49-F238E27FC236}">
                <a16:creationId xmlns:a16="http://schemas.microsoft.com/office/drawing/2014/main" id="{2316BAAB-F841-EED1-AE0B-3F1DA9CC1317}"/>
              </a:ext>
            </a:extLst>
          </p:cNvPr>
          <p:cNvSpPr>
            <a:spLocks noGrp="1"/>
          </p:cNvSpPr>
          <p:nvPr>
            <p:ph idx="1"/>
          </p:nvPr>
        </p:nvSpPr>
        <p:spPr/>
        <p:txBody>
          <a:bodyPr>
            <a:normAutofit/>
          </a:bodyPr>
          <a:lstStyle/>
          <a:p>
            <a:r>
              <a:rPr lang="nl-NL" sz="2600" b="1" kern="100" dirty="0">
                <a:latin typeface="Calibri" panose="020F0502020204030204" pitchFamily="34" charset="0"/>
                <a:ea typeface="Calibri" panose="020F0502020204030204" pitchFamily="34" charset="0"/>
                <a:cs typeface="Times New Roman" panose="02020603050405020304" pitchFamily="18" charset="0"/>
              </a:rPr>
              <a:t>Stap 2: indien de beoordeling uit stap 1 negatief is, dan:</a:t>
            </a:r>
          </a:p>
          <a:p>
            <a:pPr lvl="1"/>
            <a:r>
              <a:rPr lang="nl-NL" sz="2200" kern="100" dirty="0">
                <a:latin typeface="Calibri" panose="020F0502020204030204" pitchFamily="34" charset="0"/>
                <a:ea typeface="Calibri" panose="020F0502020204030204" pitchFamily="34" charset="0"/>
                <a:cs typeface="Times New Roman" panose="02020603050405020304" pitchFamily="18" charset="0"/>
              </a:rPr>
              <a:t>Rapport met </a:t>
            </a:r>
            <a:r>
              <a:rPr lang="nl-NL" sz="2200" b="1" kern="100" dirty="0">
                <a:latin typeface="Calibri" panose="020F0502020204030204" pitchFamily="34" charset="0"/>
                <a:ea typeface="Calibri" panose="020F0502020204030204" pitchFamily="34" charset="0"/>
                <a:cs typeface="Times New Roman" panose="02020603050405020304" pitchFamily="18" charset="0"/>
              </a:rPr>
              <a:t>aanbevelingen</a:t>
            </a:r>
            <a:r>
              <a:rPr lang="nl-NL" sz="2200" kern="100" dirty="0">
                <a:latin typeface="Calibri" panose="020F0502020204030204" pitchFamily="34" charset="0"/>
                <a:ea typeface="Calibri" panose="020F0502020204030204" pitchFamily="34" charset="0"/>
                <a:cs typeface="Times New Roman" panose="02020603050405020304" pitchFamily="18" charset="0"/>
              </a:rPr>
              <a:t> aan de betrokken organisatie (rapport kan ter kennis worden gebracht van de minister)</a:t>
            </a:r>
          </a:p>
          <a:p>
            <a:pPr lvl="1"/>
            <a:r>
              <a:rPr lang="nl-NL" sz="2200" kern="100" dirty="0">
                <a:latin typeface="Calibri" panose="020F0502020204030204" pitchFamily="34" charset="0"/>
                <a:ea typeface="Calibri" panose="020F0502020204030204" pitchFamily="34" charset="0"/>
                <a:cs typeface="Times New Roman" panose="02020603050405020304" pitchFamily="18" charset="0"/>
              </a:rPr>
              <a:t>Aanbevelingen kunnen </a:t>
            </a:r>
            <a:r>
              <a:rPr lang="nl-NL" sz="2200" b="1" kern="100" dirty="0">
                <a:latin typeface="Calibri" panose="020F0502020204030204" pitchFamily="34" charset="0"/>
                <a:ea typeface="Calibri" panose="020F0502020204030204" pitchFamily="34" charset="0"/>
                <a:cs typeface="Times New Roman" panose="02020603050405020304" pitchFamily="18" charset="0"/>
              </a:rPr>
              <a:t>diverse vormen </a:t>
            </a:r>
            <a:r>
              <a:rPr lang="nl-NL" sz="2200" kern="100" dirty="0">
                <a:latin typeface="Calibri" panose="020F0502020204030204" pitchFamily="34" charset="0"/>
                <a:ea typeface="Calibri" panose="020F0502020204030204" pitchFamily="34" charset="0"/>
                <a:cs typeface="Times New Roman" panose="02020603050405020304" pitchFamily="18" charset="0"/>
              </a:rPr>
              <a:t>aannemen</a:t>
            </a:r>
          </a:p>
          <a:p>
            <a:pPr lvl="2"/>
            <a:r>
              <a:rPr lang="nl-NL" sz="2200" kern="100" dirty="0">
                <a:latin typeface="Calibri" panose="020F0502020204030204" pitchFamily="34" charset="0"/>
                <a:ea typeface="Calibri" panose="020F0502020204030204" pitchFamily="34" charset="0"/>
                <a:cs typeface="Times New Roman" panose="02020603050405020304" pitchFamily="18" charset="0"/>
              </a:rPr>
              <a:t>concrete acties die door de betrokken organisatie moeten worden ondernomen </a:t>
            </a:r>
          </a:p>
          <a:p>
            <a:pPr lvl="2"/>
            <a:r>
              <a:rPr lang="nl-BE" sz="2200" dirty="0">
                <a:effectLst/>
                <a:latin typeface="Calibri" panose="020F0502020204030204" pitchFamily="34" charset="0"/>
                <a:ea typeface="Calibri" panose="020F0502020204030204" pitchFamily="34" charset="0"/>
                <a:cs typeface="Times New Roman" panose="02020603050405020304" pitchFamily="18" charset="0"/>
              </a:rPr>
              <a:t>de uitvoering van een extern onderzoek naar het gemelde misbruik</a:t>
            </a:r>
          </a:p>
          <a:p>
            <a:pPr lvl="2"/>
            <a:r>
              <a:rPr lang="nl-BE" sz="2200" kern="100" dirty="0">
                <a:latin typeface="Calibri" panose="020F0502020204030204" pitchFamily="34" charset="0"/>
                <a:ea typeface="Calibri" panose="020F0502020204030204" pitchFamily="34" charset="0"/>
                <a:cs typeface="Times New Roman" panose="02020603050405020304" pitchFamily="18" charset="0"/>
              </a:rPr>
              <a:t>…</a:t>
            </a:r>
            <a:endParaRPr lang="nl-NL" sz="2200" kern="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54681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652AA8-4D2F-E192-E302-1E8453C4C69A}"/>
              </a:ext>
            </a:extLst>
          </p:cNvPr>
          <p:cNvSpPr>
            <a:spLocks noGrp="1"/>
          </p:cNvSpPr>
          <p:nvPr>
            <p:ph type="title"/>
          </p:nvPr>
        </p:nvSpPr>
        <p:spPr/>
        <p:txBody>
          <a:bodyPr/>
          <a:lstStyle/>
          <a:p>
            <a:r>
              <a:rPr lang="nl-NL" dirty="0"/>
              <a:t>Inhoud</a:t>
            </a:r>
            <a:endParaRPr lang="nl-BE" dirty="0"/>
          </a:p>
        </p:txBody>
      </p:sp>
      <p:sp>
        <p:nvSpPr>
          <p:cNvPr id="3" name="Tijdelijke aanduiding voor inhoud 2">
            <a:extLst>
              <a:ext uri="{FF2B5EF4-FFF2-40B4-BE49-F238E27FC236}">
                <a16:creationId xmlns:a16="http://schemas.microsoft.com/office/drawing/2014/main" id="{8C2DB288-E7BE-0BBE-9169-B98B19D34B57}"/>
              </a:ext>
            </a:extLst>
          </p:cNvPr>
          <p:cNvSpPr>
            <a:spLocks noGrp="1"/>
          </p:cNvSpPr>
          <p:nvPr>
            <p:ph idx="1"/>
          </p:nvPr>
        </p:nvSpPr>
        <p:spPr/>
        <p:txBody>
          <a:bodyPr>
            <a:normAutofit fontScale="92500" lnSpcReduction="20000"/>
          </a:bodyPr>
          <a:lstStyle/>
          <a:p>
            <a:pPr marL="0" indent="0">
              <a:buNone/>
            </a:pPr>
            <a:r>
              <a:rPr lang="nl-NL" b="1" dirty="0"/>
              <a:t>Presentatie</a:t>
            </a:r>
          </a:p>
          <a:p>
            <a:pPr marL="514350" indent="-514350">
              <a:buAutoNum type="arabicPeriod"/>
            </a:pPr>
            <a:r>
              <a:rPr lang="nl-NL" dirty="0"/>
              <a:t>Wat vooraf ging</a:t>
            </a:r>
          </a:p>
          <a:p>
            <a:pPr marL="514350" indent="-514350">
              <a:buAutoNum type="arabicPeriod"/>
            </a:pPr>
            <a:r>
              <a:rPr lang="nl-NL" dirty="0"/>
              <a:t>De wetswijziging van 2020</a:t>
            </a:r>
          </a:p>
          <a:p>
            <a:pPr marL="514350" indent="-514350">
              <a:buAutoNum type="arabicPeriod"/>
            </a:pPr>
            <a:r>
              <a:rPr lang="nl-NL" dirty="0"/>
              <a:t>Het KB integriteit</a:t>
            </a:r>
          </a:p>
          <a:p>
            <a:pPr marL="514350" indent="-514350">
              <a:buAutoNum type="arabicPeriod"/>
            </a:pPr>
            <a:r>
              <a:rPr lang="nl-NL" dirty="0"/>
              <a:t>Het screeningsdomein integriteit</a:t>
            </a:r>
          </a:p>
          <a:p>
            <a:pPr marL="514350" indent="-514350">
              <a:buAutoNum type="arabicPeriod"/>
            </a:pPr>
            <a:r>
              <a:rPr lang="nl-NL" dirty="0"/>
              <a:t>Het integriteitscharter</a:t>
            </a:r>
          </a:p>
          <a:p>
            <a:pPr marL="0" indent="0">
              <a:buNone/>
            </a:pPr>
            <a:endParaRPr lang="nl-NL" dirty="0"/>
          </a:p>
          <a:p>
            <a:pPr marL="0" indent="0">
              <a:buNone/>
            </a:pPr>
            <a:r>
              <a:rPr lang="nl-NL" b="1" dirty="0"/>
              <a:t>Open gesprek</a:t>
            </a:r>
          </a:p>
          <a:p>
            <a:pPr marL="514350" indent="-514350">
              <a:buAutoNum type="arabicPeriod"/>
            </a:pPr>
            <a:r>
              <a:rPr lang="nl-NL" dirty="0"/>
              <a:t>Vragen over de presentatie</a:t>
            </a:r>
          </a:p>
          <a:p>
            <a:pPr marL="514350" indent="-514350">
              <a:buAutoNum type="arabicPeriod"/>
            </a:pPr>
            <a:r>
              <a:rPr lang="nl-NL" dirty="0"/>
              <a:t>Waar liggen de ondersteuningsnoden?</a:t>
            </a:r>
          </a:p>
          <a:p>
            <a:pPr marL="0" indent="0">
              <a:buNone/>
            </a:pPr>
            <a:endParaRPr lang="nl-NL" dirty="0"/>
          </a:p>
          <a:p>
            <a:pPr marL="0" indent="0">
              <a:buNone/>
            </a:pPr>
            <a:endParaRPr lang="nl-NL" dirty="0"/>
          </a:p>
          <a:p>
            <a:pPr marL="514350" indent="-514350">
              <a:buAutoNum type="arabicPeriod"/>
            </a:pPr>
            <a:endParaRPr lang="nl-NL" dirty="0"/>
          </a:p>
          <a:p>
            <a:pPr marL="514350" indent="-514350">
              <a:buAutoNum type="arabicPeriod"/>
            </a:pPr>
            <a:endParaRPr lang="nl-BE" dirty="0"/>
          </a:p>
        </p:txBody>
      </p:sp>
    </p:spTree>
    <p:extLst>
      <p:ext uri="{BB962C8B-B14F-4D97-AF65-F5344CB8AC3E}">
        <p14:creationId xmlns:p14="http://schemas.microsoft.com/office/powerpoint/2010/main" val="42532029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1A5326-96C6-B8F7-99A3-C21CFA5A78DE}"/>
              </a:ext>
            </a:extLst>
          </p:cNvPr>
          <p:cNvSpPr>
            <a:spLocks noGrp="1"/>
          </p:cNvSpPr>
          <p:nvPr>
            <p:ph type="title"/>
          </p:nvPr>
        </p:nvSpPr>
        <p:spPr/>
        <p:txBody>
          <a:bodyPr/>
          <a:lstStyle/>
          <a:p>
            <a:r>
              <a:rPr lang="nl-NL" dirty="0"/>
              <a:t>3.4 Gepaste maatregelen en gepaste bijstand</a:t>
            </a:r>
            <a:endParaRPr lang="nl-BE" dirty="0"/>
          </a:p>
        </p:txBody>
      </p:sp>
      <p:sp>
        <p:nvSpPr>
          <p:cNvPr id="3" name="Tijdelijke aanduiding voor inhoud 2">
            <a:extLst>
              <a:ext uri="{FF2B5EF4-FFF2-40B4-BE49-F238E27FC236}">
                <a16:creationId xmlns:a16="http://schemas.microsoft.com/office/drawing/2014/main" id="{2316BAAB-F841-EED1-AE0B-3F1DA9CC1317}"/>
              </a:ext>
            </a:extLst>
          </p:cNvPr>
          <p:cNvSpPr>
            <a:spLocks noGrp="1"/>
          </p:cNvSpPr>
          <p:nvPr>
            <p:ph idx="1"/>
          </p:nvPr>
        </p:nvSpPr>
        <p:spPr/>
        <p:txBody>
          <a:bodyPr>
            <a:normAutofit/>
          </a:bodyPr>
          <a:lstStyle/>
          <a:p>
            <a:r>
              <a:rPr lang="nl-NL" sz="2600" kern="100" dirty="0">
                <a:latin typeface="Calibri" panose="020F0502020204030204" pitchFamily="34" charset="0"/>
                <a:ea typeface="Calibri" panose="020F0502020204030204" pitchFamily="34" charset="0"/>
                <a:cs typeface="Times New Roman" panose="02020603050405020304" pitchFamily="18" charset="0"/>
              </a:rPr>
              <a:t>Verplichting tot het nemen van</a:t>
            </a:r>
          </a:p>
          <a:p>
            <a:pPr lvl="1"/>
            <a:r>
              <a:rPr lang="nl-NL" sz="2200" b="1" kern="100" dirty="0">
                <a:latin typeface="Calibri" panose="020F0502020204030204" pitchFamily="34" charset="0"/>
                <a:ea typeface="Calibri" panose="020F0502020204030204" pitchFamily="34" charset="0"/>
                <a:cs typeface="Times New Roman" panose="02020603050405020304" pitchFamily="18" charset="0"/>
              </a:rPr>
              <a:t>Gepaste maatregelen</a:t>
            </a:r>
          </a:p>
          <a:p>
            <a:pPr lvl="1"/>
            <a:r>
              <a:rPr lang="nl-NL" sz="2200" b="1" kern="100" dirty="0">
                <a:latin typeface="Calibri" panose="020F0502020204030204" pitchFamily="34" charset="0"/>
                <a:ea typeface="Calibri" panose="020F0502020204030204" pitchFamily="34" charset="0"/>
                <a:cs typeface="Times New Roman" panose="02020603050405020304" pitchFamily="18" charset="0"/>
              </a:rPr>
              <a:t>Gepaste bijstand</a:t>
            </a:r>
          </a:p>
          <a:p>
            <a:pPr lvl="2"/>
            <a:r>
              <a:rPr lang="nl-NL" sz="1800" kern="100" dirty="0">
                <a:latin typeface="Calibri" panose="020F0502020204030204" pitchFamily="34" charset="0"/>
                <a:ea typeface="Calibri" panose="020F0502020204030204" pitchFamily="34" charset="0"/>
                <a:cs typeface="Times New Roman" panose="02020603050405020304" pitchFamily="18" charset="0"/>
              </a:rPr>
              <a:t>Aan slachtoffers en melders</a:t>
            </a:r>
          </a:p>
          <a:p>
            <a:pPr lvl="2"/>
            <a:r>
              <a:rPr lang="nl-NL" sz="1800" kern="100" dirty="0">
                <a:latin typeface="Calibri" panose="020F0502020204030204" pitchFamily="34" charset="0"/>
                <a:ea typeface="Calibri" panose="020F0502020204030204" pitchFamily="34" charset="0"/>
                <a:cs typeface="Times New Roman" panose="02020603050405020304" pitchFamily="18" charset="0"/>
              </a:rPr>
              <a:t>Definitie bijstand (art. 1 KB integriteit): administratieve bijstand om het meldingsproces en de toegang tot medische en psychosociale ondersteuning te faciliteren</a:t>
            </a:r>
          </a:p>
          <a:p>
            <a:pPr lvl="1"/>
            <a:r>
              <a:rPr lang="nl-NL" sz="2200" kern="100" dirty="0">
                <a:latin typeface="Calibri" panose="020F0502020204030204" pitchFamily="34" charset="0"/>
                <a:ea typeface="Calibri" panose="020F0502020204030204" pitchFamily="34" charset="0"/>
                <a:cs typeface="Times New Roman" panose="02020603050405020304" pitchFamily="18" charset="0"/>
              </a:rPr>
              <a:t>Onder meer beschermingsmaatregelen tegen vergeldingsacties</a:t>
            </a:r>
          </a:p>
          <a:p>
            <a:pPr marL="457200" lvl="1" indent="0">
              <a:buNone/>
            </a:pPr>
            <a:endParaRPr lang="nl-NL" sz="2200" kern="100" dirty="0">
              <a:latin typeface="Calibri" panose="020F0502020204030204" pitchFamily="34" charset="0"/>
              <a:ea typeface="Calibri" panose="020F0502020204030204" pitchFamily="34" charset="0"/>
              <a:cs typeface="Times New Roman" panose="02020603050405020304" pitchFamily="18" charset="0"/>
            </a:endParaRPr>
          </a:p>
          <a:p>
            <a:r>
              <a:rPr lang="nl-BE" sz="2600" b="1" dirty="0">
                <a:latin typeface="Calibri" panose="020F0502020204030204" pitchFamily="34" charset="0"/>
                <a:ea typeface="Calibri" panose="020F0502020204030204" pitchFamily="34" charset="0"/>
                <a:cs typeface="Times New Roman" panose="02020603050405020304" pitchFamily="18" charset="0"/>
              </a:rPr>
              <a:t>A</a:t>
            </a:r>
            <a:r>
              <a:rPr lang="nl-BE" sz="2600" b="1" dirty="0">
                <a:effectLst/>
                <a:latin typeface="Calibri" panose="020F0502020204030204" pitchFamily="34" charset="0"/>
                <a:ea typeface="Calibri" panose="020F0502020204030204" pitchFamily="34" charset="0"/>
                <a:cs typeface="Times New Roman" panose="02020603050405020304" pitchFamily="18" charset="0"/>
              </a:rPr>
              <a:t>ctieve informatieplicht</a:t>
            </a:r>
            <a:r>
              <a:rPr lang="nl-BE" sz="2600" dirty="0">
                <a:effectLst/>
                <a:latin typeface="Calibri" panose="020F0502020204030204" pitchFamily="34" charset="0"/>
                <a:ea typeface="Calibri" panose="020F0502020204030204" pitchFamily="34" charset="0"/>
                <a:cs typeface="Times New Roman" panose="02020603050405020304" pitchFamily="18" charset="0"/>
              </a:rPr>
              <a:t> in verband met de beschikbare bijstand</a:t>
            </a:r>
            <a:endParaRPr lang="nl-BE" sz="2600" kern="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135285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5F312A-778A-FC39-23A4-3379958A0076}"/>
              </a:ext>
            </a:extLst>
          </p:cNvPr>
          <p:cNvSpPr>
            <a:spLocks noGrp="1"/>
          </p:cNvSpPr>
          <p:nvPr>
            <p:ph type="title"/>
          </p:nvPr>
        </p:nvSpPr>
        <p:spPr/>
        <p:txBody>
          <a:bodyPr/>
          <a:lstStyle/>
          <a:p>
            <a:r>
              <a:rPr lang="nl-NL" dirty="0"/>
              <a:t>Volgende stappen</a:t>
            </a:r>
            <a:endParaRPr lang="nl-BE" dirty="0"/>
          </a:p>
        </p:txBody>
      </p:sp>
      <p:sp>
        <p:nvSpPr>
          <p:cNvPr id="3" name="Tijdelijke aanduiding voor inhoud 2">
            <a:extLst>
              <a:ext uri="{FF2B5EF4-FFF2-40B4-BE49-F238E27FC236}">
                <a16:creationId xmlns:a16="http://schemas.microsoft.com/office/drawing/2014/main" id="{29AFA8FA-F48D-6A54-BA3B-27D2E7DC5CAE}"/>
              </a:ext>
            </a:extLst>
          </p:cNvPr>
          <p:cNvSpPr>
            <a:spLocks noGrp="1"/>
          </p:cNvSpPr>
          <p:nvPr>
            <p:ph idx="1"/>
          </p:nvPr>
        </p:nvSpPr>
        <p:spPr/>
        <p:txBody>
          <a:bodyPr/>
          <a:lstStyle/>
          <a:p>
            <a:pPr marL="0" indent="0">
              <a:buNone/>
            </a:pPr>
            <a:r>
              <a:rPr lang="nl-NL" b="1" dirty="0"/>
              <a:t>Datum van inwerkingtreding KB integriteit?</a:t>
            </a:r>
          </a:p>
          <a:p>
            <a:r>
              <a:rPr lang="nl-NL" dirty="0"/>
              <a:t>KB ondertekend door de koning en opgezonden aan het Belgisch Staatsblad ter publicatie (publicatie nog niet gebeurd)</a:t>
            </a:r>
          </a:p>
          <a:p>
            <a:r>
              <a:rPr lang="nl-NL" dirty="0"/>
              <a:t>Datum van inwerkingtreding hangt af van datum van </a:t>
            </a:r>
            <a:r>
              <a:rPr lang="nl-NL" dirty="0" smtClean="0"/>
              <a:t>publicatie</a:t>
            </a:r>
          </a:p>
          <a:p>
            <a:r>
              <a:rPr lang="nl-NL" dirty="0" smtClean="0">
                <a:solidFill>
                  <a:srgbClr val="FF0000"/>
                </a:solidFill>
              </a:rPr>
              <a:t>Aanvulling post hoc: </a:t>
            </a:r>
          </a:p>
          <a:p>
            <a:pPr lvl="1"/>
            <a:r>
              <a:rPr lang="nl-NL" dirty="0" smtClean="0">
                <a:solidFill>
                  <a:srgbClr val="FF0000"/>
                </a:solidFill>
              </a:rPr>
              <a:t>Publicatie in het Belgisch Staatsblad: 1 juni 2023</a:t>
            </a:r>
            <a:endParaRPr lang="nl-NL" dirty="0">
              <a:solidFill>
                <a:srgbClr val="FF0000"/>
              </a:solidFill>
            </a:endParaRPr>
          </a:p>
          <a:p>
            <a:pPr lvl="1"/>
            <a:r>
              <a:rPr lang="nl-NL" dirty="0">
                <a:solidFill>
                  <a:srgbClr val="FF0000"/>
                </a:solidFill>
              </a:rPr>
              <a:t>I</a:t>
            </a:r>
            <a:r>
              <a:rPr lang="nl-NL" dirty="0" smtClean="0">
                <a:solidFill>
                  <a:srgbClr val="FF0000"/>
                </a:solidFill>
              </a:rPr>
              <a:t>nwerkingtreding KB: 1 juli 2023</a:t>
            </a:r>
            <a:endParaRPr lang="nl-NL" dirty="0">
              <a:solidFill>
                <a:srgbClr val="FF0000"/>
              </a:solidFill>
            </a:endParaRPr>
          </a:p>
          <a:p>
            <a:endParaRPr lang="nl-NL" dirty="0"/>
          </a:p>
          <a:p>
            <a:pPr marL="0" indent="0">
              <a:buNone/>
            </a:pPr>
            <a:r>
              <a:rPr lang="nl-NL" b="1" dirty="0"/>
              <a:t>Circulaire?</a:t>
            </a:r>
          </a:p>
        </p:txBody>
      </p:sp>
    </p:spTree>
    <p:extLst>
      <p:ext uri="{BB962C8B-B14F-4D97-AF65-F5344CB8AC3E}">
        <p14:creationId xmlns:p14="http://schemas.microsoft.com/office/powerpoint/2010/main" val="19394258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6054CC-52F9-5DD0-949B-FEA24735DC99}"/>
              </a:ext>
            </a:extLst>
          </p:cNvPr>
          <p:cNvSpPr>
            <a:spLocks noGrp="1"/>
          </p:cNvSpPr>
          <p:nvPr>
            <p:ph type="ctrTitle"/>
          </p:nvPr>
        </p:nvSpPr>
        <p:spPr/>
        <p:txBody>
          <a:bodyPr>
            <a:normAutofit/>
          </a:bodyPr>
          <a:lstStyle/>
          <a:p>
            <a:r>
              <a:rPr lang="nl-NL" dirty="0"/>
              <a:t>4. Screeningsdomein integriteit</a:t>
            </a:r>
            <a:endParaRPr lang="nl-BE" dirty="0"/>
          </a:p>
        </p:txBody>
      </p:sp>
      <p:sp>
        <p:nvSpPr>
          <p:cNvPr id="3" name="Ondertitel 2">
            <a:extLst>
              <a:ext uri="{FF2B5EF4-FFF2-40B4-BE49-F238E27FC236}">
                <a16:creationId xmlns:a16="http://schemas.microsoft.com/office/drawing/2014/main" id="{8523BE10-84C5-4217-FA8A-541BDAE7093A}"/>
              </a:ext>
            </a:extLst>
          </p:cNvPr>
          <p:cNvSpPr>
            <a:spLocks noGrp="1"/>
          </p:cNvSpPr>
          <p:nvPr>
            <p:ph type="subTitle" idx="1"/>
          </p:nvPr>
        </p:nvSpPr>
        <p:spPr/>
        <p:txBody>
          <a:bodyPr/>
          <a:lstStyle/>
          <a:p>
            <a:endParaRPr lang="nl-BE" dirty="0"/>
          </a:p>
        </p:txBody>
      </p:sp>
    </p:spTree>
    <p:extLst>
      <p:ext uri="{BB962C8B-B14F-4D97-AF65-F5344CB8AC3E}">
        <p14:creationId xmlns:p14="http://schemas.microsoft.com/office/powerpoint/2010/main" val="34503985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6B5D56-1C51-803C-4636-A4E2DD4B8977}"/>
              </a:ext>
            </a:extLst>
          </p:cNvPr>
          <p:cNvSpPr>
            <a:spLocks noGrp="1"/>
          </p:cNvSpPr>
          <p:nvPr>
            <p:ph type="title"/>
          </p:nvPr>
        </p:nvSpPr>
        <p:spPr/>
        <p:txBody>
          <a:bodyPr/>
          <a:lstStyle/>
          <a:p>
            <a:r>
              <a:rPr lang="nl-NL" dirty="0"/>
              <a:t>4.1 Kadering: de screening</a:t>
            </a:r>
            <a:endParaRPr lang="nl-BE" dirty="0"/>
          </a:p>
        </p:txBody>
      </p:sp>
      <p:sp>
        <p:nvSpPr>
          <p:cNvPr id="3" name="Tijdelijke aanduiding voor inhoud 2">
            <a:extLst>
              <a:ext uri="{FF2B5EF4-FFF2-40B4-BE49-F238E27FC236}">
                <a16:creationId xmlns:a16="http://schemas.microsoft.com/office/drawing/2014/main" id="{F561CF0F-5E0E-3F86-FA67-8BB9F8EB02B8}"/>
              </a:ext>
            </a:extLst>
          </p:cNvPr>
          <p:cNvSpPr>
            <a:spLocks noGrp="1"/>
          </p:cNvSpPr>
          <p:nvPr>
            <p:ph idx="1"/>
          </p:nvPr>
        </p:nvSpPr>
        <p:spPr/>
        <p:txBody>
          <a:bodyPr/>
          <a:lstStyle/>
          <a:p>
            <a:pPr marL="0" indent="0">
              <a:buNone/>
            </a:pPr>
            <a:r>
              <a:rPr lang="nl-NL" dirty="0"/>
              <a:t>De </a:t>
            </a:r>
            <a:r>
              <a:rPr lang="nl-NL" b="1" dirty="0"/>
              <a:t>screening</a:t>
            </a:r>
            <a:r>
              <a:rPr lang="nl-NL" dirty="0"/>
              <a:t> als onderdeel van het erkenningsproces</a:t>
            </a:r>
          </a:p>
          <a:p>
            <a:r>
              <a:rPr lang="nl-NL" dirty="0"/>
              <a:t>Erkenning als CMO, IA, federatie of koepel</a:t>
            </a:r>
          </a:p>
          <a:p>
            <a:r>
              <a:rPr lang="nl-NL" dirty="0"/>
              <a:t> Aantonen dat je beschikt over een performant systeem van organisatiebeheersing aan de hand van screeningsdomeinen</a:t>
            </a:r>
          </a:p>
          <a:p>
            <a:pPr marL="0" indent="0">
              <a:buNone/>
            </a:pPr>
            <a:endParaRPr lang="nl-BE" dirty="0"/>
          </a:p>
          <a:p>
            <a:pPr marL="0" indent="0">
              <a:buNone/>
            </a:pPr>
            <a:r>
              <a:rPr lang="nl-NL" dirty="0"/>
              <a:t>Merendeel van de organisaties = nieuwe erkenning vanaf 01/01/2027</a:t>
            </a:r>
          </a:p>
          <a:p>
            <a:pPr marL="0" indent="0">
              <a:buNone/>
            </a:pPr>
            <a:endParaRPr lang="nl-BE" dirty="0"/>
          </a:p>
        </p:txBody>
      </p:sp>
    </p:spTree>
    <p:extLst>
      <p:ext uri="{BB962C8B-B14F-4D97-AF65-F5344CB8AC3E}">
        <p14:creationId xmlns:p14="http://schemas.microsoft.com/office/powerpoint/2010/main" val="674646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93F248-9D9C-7D6D-3C23-D564885AA2DC}"/>
              </a:ext>
            </a:extLst>
          </p:cNvPr>
          <p:cNvSpPr>
            <a:spLocks noGrp="1"/>
          </p:cNvSpPr>
          <p:nvPr>
            <p:ph type="title"/>
          </p:nvPr>
        </p:nvSpPr>
        <p:spPr/>
        <p:txBody>
          <a:bodyPr/>
          <a:lstStyle/>
          <a:p>
            <a:r>
              <a:rPr lang="nl-NL" dirty="0"/>
              <a:t>4.2 Nieuw screeningsdomein integriteit</a:t>
            </a:r>
            <a:endParaRPr lang="nl-BE" dirty="0"/>
          </a:p>
        </p:txBody>
      </p:sp>
      <p:sp>
        <p:nvSpPr>
          <p:cNvPr id="3" name="Tijdelijke aanduiding voor inhoud 2">
            <a:extLst>
              <a:ext uri="{FF2B5EF4-FFF2-40B4-BE49-F238E27FC236}">
                <a16:creationId xmlns:a16="http://schemas.microsoft.com/office/drawing/2014/main" id="{A940CC9B-93F7-7ED1-961B-2BAF67824278}"/>
              </a:ext>
            </a:extLst>
          </p:cNvPr>
          <p:cNvSpPr>
            <a:spLocks noGrp="1"/>
          </p:cNvSpPr>
          <p:nvPr>
            <p:ph idx="1"/>
          </p:nvPr>
        </p:nvSpPr>
        <p:spPr/>
        <p:txBody>
          <a:bodyPr/>
          <a:lstStyle/>
          <a:p>
            <a:r>
              <a:rPr lang="nl-NL" b="1" dirty="0"/>
              <a:t>Nieuwe erkenningsvoorwaarde </a:t>
            </a:r>
            <a:r>
              <a:rPr lang="nl-NL" dirty="0"/>
              <a:t>in de Wet op de Belgische Ontwikkelingssamenwerking: </a:t>
            </a:r>
            <a:r>
              <a:rPr lang="nl-BE" sz="2800" kern="100" dirty="0">
                <a:effectLst/>
                <a:latin typeface="Calibri" panose="020F0502020204030204" pitchFamily="34" charset="0"/>
                <a:ea typeface="Calibri" panose="020F0502020204030204" pitchFamily="34" charset="0"/>
                <a:cs typeface="Times New Roman" panose="02020603050405020304" pitchFamily="18" charset="0"/>
              </a:rPr>
              <a:t>“</a:t>
            </a:r>
            <a:r>
              <a:rPr lang="nl-BE" sz="2800" b="1" i="1" kern="100" dirty="0">
                <a:effectLst/>
                <a:latin typeface="Calibri" panose="020F0502020204030204" pitchFamily="34" charset="0"/>
                <a:ea typeface="Calibri" panose="020F0502020204030204" pitchFamily="34" charset="0"/>
                <a:cs typeface="Times New Roman" panose="02020603050405020304" pitchFamily="18" charset="0"/>
              </a:rPr>
              <a:t>aan de voorwaarden van het in artikel 15/1 bedoelde integriteitscharter beantwoorden</a:t>
            </a:r>
            <a:r>
              <a:rPr lang="nl-BE" sz="2800" kern="100" dirty="0">
                <a:effectLst/>
                <a:latin typeface="Calibri" panose="020F0502020204030204" pitchFamily="34" charset="0"/>
                <a:ea typeface="Calibri" panose="020F0502020204030204" pitchFamily="34" charset="0"/>
                <a:cs typeface="Times New Roman" panose="02020603050405020304" pitchFamily="18" charset="0"/>
              </a:rPr>
              <a:t>”</a:t>
            </a:r>
          </a:p>
          <a:p>
            <a:endParaRPr lang="nl-BE" kern="100" dirty="0">
              <a:latin typeface="Calibri" panose="020F0502020204030204" pitchFamily="34" charset="0"/>
              <a:ea typeface="Calibri" panose="020F0502020204030204" pitchFamily="34" charset="0"/>
              <a:cs typeface="Times New Roman" panose="02020603050405020304" pitchFamily="18" charset="0"/>
            </a:endParaRPr>
          </a:p>
          <a:p>
            <a:r>
              <a:rPr lang="nl-BE" sz="2800" b="1" kern="100" dirty="0">
                <a:effectLst/>
                <a:latin typeface="Calibri" panose="020F0502020204030204" pitchFamily="34" charset="0"/>
                <a:ea typeface="Calibri" panose="020F0502020204030204" pitchFamily="34" charset="0"/>
                <a:cs typeface="Times New Roman" panose="02020603050405020304" pitchFamily="18" charset="0"/>
              </a:rPr>
              <a:t>Vertaling naar een nieuw screeningsdomein</a:t>
            </a:r>
            <a:r>
              <a:rPr lang="nl-BE" sz="2800" kern="100" dirty="0">
                <a:effectLst/>
                <a:latin typeface="Calibri" panose="020F0502020204030204" pitchFamily="34" charset="0"/>
                <a:ea typeface="Calibri" panose="020F0502020204030204" pitchFamily="34" charset="0"/>
                <a:cs typeface="Times New Roman" panose="02020603050405020304" pitchFamily="18" charset="0"/>
              </a:rPr>
              <a:t>, neer te schrijven in het KB van 11 september 2016 betreffende de niet-gouvernementele samenwerking</a:t>
            </a:r>
          </a:p>
          <a:p>
            <a:endParaRPr lang="nl-BE" kern="100" dirty="0">
              <a:latin typeface="Calibri" panose="020F0502020204030204" pitchFamily="34" charset="0"/>
              <a:ea typeface="Calibri" panose="020F0502020204030204" pitchFamily="34" charset="0"/>
              <a:cs typeface="Times New Roman" panose="02020603050405020304" pitchFamily="18" charset="0"/>
            </a:endParaRPr>
          </a:p>
          <a:p>
            <a:endParaRPr lang="nl-BE" dirty="0"/>
          </a:p>
        </p:txBody>
      </p:sp>
    </p:spTree>
    <p:extLst>
      <p:ext uri="{BB962C8B-B14F-4D97-AF65-F5344CB8AC3E}">
        <p14:creationId xmlns:p14="http://schemas.microsoft.com/office/powerpoint/2010/main" val="4999431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7449F9-5B2C-6BC3-D8AB-96A61FFE90E0}"/>
              </a:ext>
            </a:extLst>
          </p:cNvPr>
          <p:cNvSpPr>
            <a:spLocks noGrp="1"/>
          </p:cNvSpPr>
          <p:nvPr>
            <p:ph type="title"/>
          </p:nvPr>
        </p:nvSpPr>
        <p:spPr/>
        <p:txBody>
          <a:bodyPr/>
          <a:lstStyle/>
          <a:p>
            <a:r>
              <a:rPr lang="nl-NL" dirty="0"/>
              <a:t>4.3 Tekst nieuw screeningsdomein </a:t>
            </a:r>
            <a:endParaRPr lang="nl-BE" dirty="0"/>
          </a:p>
        </p:txBody>
      </p:sp>
      <p:sp>
        <p:nvSpPr>
          <p:cNvPr id="3" name="Tijdelijke aanduiding voor inhoud 2">
            <a:extLst>
              <a:ext uri="{FF2B5EF4-FFF2-40B4-BE49-F238E27FC236}">
                <a16:creationId xmlns:a16="http://schemas.microsoft.com/office/drawing/2014/main" id="{574F4B27-B10B-8268-FD1B-C440F29A3E20}"/>
              </a:ext>
            </a:extLst>
          </p:cNvPr>
          <p:cNvSpPr>
            <a:spLocks noGrp="1"/>
          </p:cNvSpPr>
          <p:nvPr>
            <p:ph idx="1"/>
          </p:nvPr>
        </p:nvSpPr>
        <p:spPr/>
        <p:txBody>
          <a:bodyPr>
            <a:normAutofit fontScale="62500" lnSpcReduction="20000"/>
          </a:bodyPr>
          <a:lstStyle/>
          <a:p>
            <a:pPr marL="0" indent="0">
              <a:buNone/>
            </a:pPr>
            <a:r>
              <a:rPr lang="nl-NL" b="1" dirty="0"/>
              <a:t>Art. 2 KB 2016</a:t>
            </a:r>
            <a:endParaRPr lang="nl-NL" dirty="0"/>
          </a:p>
          <a:p>
            <a:pPr marL="0" indent="0">
              <a:buNone/>
            </a:pPr>
            <a:r>
              <a:rPr lang="fr-FR" dirty="0"/>
              <a:t>3° l’intégrité : formalisation d’une politique de l’intégrité, mise en œuvre de la politique d’intégrité </a:t>
            </a:r>
          </a:p>
          <a:p>
            <a:pPr marL="0" indent="0">
              <a:buNone/>
            </a:pPr>
            <a:endParaRPr lang="fr-FR" dirty="0"/>
          </a:p>
          <a:p>
            <a:pPr marL="0" indent="0">
              <a:buNone/>
            </a:pPr>
            <a:r>
              <a:rPr lang="nl-BE" b="1" dirty="0"/>
              <a:t>Bijlage 1 (definitie en criteria)</a:t>
            </a:r>
            <a:endParaRPr lang="fr-FR" dirty="0"/>
          </a:p>
          <a:p>
            <a:pPr marL="0" indent="0">
              <a:buNone/>
            </a:pPr>
            <a:r>
              <a:rPr lang="fr-FR" dirty="0"/>
              <a:t>3° Intégrité: La gestion de l’intégrité vise à permettre à l’organisation de réduire les risques d’atteintes à l’intégrité et, si nécessaire, d’y réagir de manière appropriée</a:t>
            </a:r>
          </a:p>
          <a:p>
            <a:pPr marL="0" indent="0">
              <a:buNone/>
            </a:pPr>
            <a:endParaRPr lang="fr-FR" dirty="0"/>
          </a:p>
          <a:p>
            <a:pPr marL="0" indent="0">
              <a:buNone/>
            </a:pPr>
            <a:r>
              <a:rPr lang="fr-FR" dirty="0"/>
              <a:t>Critères :</a:t>
            </a:r>
          </a:p>
          <a:p>
            <a:pPr marL="514350" indent="-514350">
              <a:buFont typeface="+mj-lt"/>
              <a:buAutoNum type="alphaLcParenR"/>
            </a:pPr>
            <a:r>
              <a:rPr lang="fr-FR" dirty="0"/>
              <a:t>Formalisation d’une politique d’intégrité : sur base de la charte d’intégrité, telle que visée à l’article 15/1 de la loi relative à la coopération au développement et érigée en référence nationale par l’arrêté royal du 28 février 2023, l’organisation a élaboré une politique d’intégrité qui comprend un volet préventif et un volet correctif et qui tient compte des risques d’intégrité tant morale que financière</a:t>
            </a:r>
          </a:p>
          <a:p>
            <a:pPr marL="514350" indent="-514350">
              <a:buFont typeface="+mj-lt"/>
              <a:buAutoNum type="alphaLcParenR"/>
            </a:pPr>
            <a:r>
              <a:rPr lang="fr-FR" dirty="0"/>
              <a:t>Mise en œuvre de la politique d’intégrité : l’organisation dispose des codes, des procédures et des ressources (humaines et financières) nécessaires pour opérationnaliser la politique d’intégrité formulée</a:t>
            </a:r>
          </a:p>
          <a:p>
            <a:pPr marL="0" indent="0">
              <a:buNone/>
            </a:pPr>
            <a:endParaRPr lang="nl-BE" dirty="0"/>
          </a:p>
        </p:txBody>
      </p:sp>
    </p:spTree>
    <p:extLst>
      <p:ext uri="{BB962C8B-B14F-4D97-AF65-F5344CB8AC3E}">
        <p14:creationId xmlns:p14="http://schemas.microsoft.com/office/powerpoint/2010/main" val="21749167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7449F9-5B2C-6BC3-D8AB-96A61FFE90E0}"/>
              </a:ext>
            </a:extLst>
          </p:cNvPr>
          <p:cNvSpPr>
            <a:spLocks noGrp="1"/>
          </p:cNvSpPr>
          <p:nvPr>
            <p:ph type="title"/>
          </p:nvPr>
        </p:nvSpPr>
        <p:spPr/>
        <p:txBody>
          <a:bodyPr/>
          <a:lstStyle/>
          <a:p>
            <a:r>
              <a:rPr lang="nl-NL" dirty="0"/>
              <a:t>4.3 Tekst nieuw screeningsdomein </a:t>
            </a:r>
            <a:endParaRPr lang="nl-BE" dirty="0"/>
          </a:p>
        </p:txBody>
      </p:sp>
      <p:sp>
        <p:nvSpPr>
          <p:cNvPr id="3" name="Tijdelijke aanduiding voor inhoud 2">
            <a:extLst>
              <a:ext uri="{FF2B5EF4-FFF2-40B4-BE49-F238E27FC236}">
                <a16:creationId xmlns:a16="http://schemas.microsoft.com/office/drawing/2014/main" id="{574F4B27-B10B-8268-FD1B-C440F29A3E20}"/>
              </a:ext>
            </a:extLst>
          </p:cNvPr>
          <p:cNvSpPr>
            <a:spLocks noGrp="1"/>
          </p:cNvSpPr>
          <p:nvPr>
            <p:ph idx="1"/>
          </p:nvPr>
        </p:nvSpPr>
        <p:spPr/>
        <p:txBody>
          <a:bodyPr>
            <a:normAutofit/>
          </a:bodyPr>
          <a:lstStyle/>
          <a:p>
            <a:pPr marL="0" indent="0">
              <a:lnSpc>
                <a:spcPct val="107000"/>
              </a:lnSpc>
              <a:spcAft>
                <a:spcPts val="800"/>
              </a:spcAft>
              <a:buNone/>
            </a:pPr>
            <a:r>
              <a:rPr lang="nl-BE" sz="1800" b="1" kern="100" dirty="0">
                <a:latin typeface="Calibri" panose="020F0502020204030204" pitchFamily="34" charset="0"/>
                <a:ea typeface="Calibri" panose="020F0502020204030204" pitchFamily="34" charset="0"/>
                <a:cs typeface="Times New Roman" panose="02020603050405020304" pitchFamily="18" charset="0"/>
              </a:rPr>
              <a:t>Bijlage 3 (informatiebronnen voor de toetsing)</a:t>
            </a:r>
            <a:endParaRPr lang="nl-BE"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3° Pour l’intégrité :</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lphaLcParenR"/>
            </a:pP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Un code éthique</a:t>
            </a:r>
            <a:endParaRPr lang="nl-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pP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Une procédure de signalement et de traitement des plaintes, liée au point de contact confidentiel</a:t>
            </a:r>
            <a:endParaRPr lang="nl-BE" sz="1800" kern="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lphaLcParenR"/>
            </a:pPr>
            <a:r>
              <a:rPr lang="fr-BE" sz="1800" dirty="0">
                <a:effectLst/>
                <a:latin typeface="Calibri" panose="020F0502020204030204" pitchFamily="34" charset="0"/>
                <a:ea typeface="Calibri" panose="020F0502020204030204" pitchFamily="34" charset="0"/>
                <a:cs typeface="Times New Roman" panose="02020603050405020304" pitchFamily="18" charset="0"/>
              </a:rPr>
              <a:t>Document illustrant comment l’organisation met en œuvre les différents points de la Charte d’intégrité</a:t>
            </a:r>
            <a:endParaRPr lang="nl-BE" sz="18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nl-BE"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nl-BE" sz="1800" b="1" kern="100" dirty="0">
                <a:effectLst/>
                <a:latin typeface="Calibri" panose="020F0502020204030204" pitchFamily="34" charset="0"/>
                <a:ea typeface="Calibri" panose="020F0502020204030204" pitchFamily="34" charset="0"/>
                <a:cs typeface="Times New Roman" panose="02020603050405020304" pitchFamily="18" charset="0"/>
              </a:rPr>
              <a:t>Opgelet:</a:t>
            </a:r>
            <a:r>
              <a:rPr lang="nl-BE" sz="1800" kern="100" dirty="0">
                <a:effectLst/>
                <a:latin typeface="Calibri" panose="020F0502020204030204" pitchFamily="34" charset="0"/>
                <a:ea typeface="Calibri" panose="020F0502020204030204" pitchFamily="34" charset="0"/>
                <a:cs typeface="Times New Roman" panose="02020603050405020304" pitchFamily="18" charset="0"/>
              </a:rPr>
              <a:t> rond deze tekst voor het nieuwe screeningsdomein integriteit werd reeds een akkoord gevonden tussen DGD en de federaties, maar verschillende andere partijen dienen nog akkoord te gaan (de inspecteur van financiën, de Raad van State…). De tekst is dus nog onder voorbehoud.</a:t>
            </a:r>
            <a:endParaRPr lang="fr-BE" sz="1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008607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6054CC-52F9-5DD0-949B-FEA24735DC99}"/>
              </a:ext>
            </a:extLst>
          </p:cNvPr>
          <p:cNvSpPr>
            <a:spLocks noGrp="1"/>
          </p:cNvSpPr>
          <p:nvPr>
            <p:ph type="ctrTitle"/>
          </p:nvPr>
        </p:nvSpPr>
        <p:spPr/>
        <p:txBody>
          <a:bodyPr>
            <a:normAutofit/>
          </a:bodyPr>
          <a:lstStyle/>
          <a:p>
            <a:r>
              <a:rPr lang="nl-NL" dirty="0"/>
              <a:t>5. Het integriteitscharter</a:t>
            </a:r>
            <a:endParaRPr lang="nl-BE" dirty="0"/>
          </a:p>
        </p:txBody>
      </p:sp>
      <p:sp>
        <p:nvSpPr>
          <p:cNvPr id="3" name="Ondertitel 2">
            <a:extLst>
              <a:ext uri="{FF2B5EF4-FFF2-40B4-BE49-F238E27FC236}">
                <a16:creationId xmlns:a16="http://schemas.microsoft.com/office/drawing/2014/main" id="{8523BE10-84C5-4217-FA8A-541BDAE7093A}"/>
              </a:ext>
            </a:extLst>
          </p:cNvPr>
          <p:cNvSpPr>
            <a:spLocks noGrp="1"/>
          </p:cNvSpPr>
          <p:nvPr>
            <p:ph type="subTitle" idx="1"/>
          </p:nvPr>
        </p:nvSpPr>
        <p:spPr/>
        <p:txBody>
          <a:bodyPr/>
          <a:lstStyle/>
          <a:p>
            <a:endParaRPr lang="nl-BE" dirty="0"/>
          </a:p>
        </p:txBody>
      </p:sp>
    </p:spTree>
    <p:extLst>
      <p:ext uri="{BB962C8B-B14F-4D97-AF65-F5344CB8AC3E}">
        <p14:creationId xmlns:p14="http://schemas.microsoft.com/office/powerpoint/2010/main" val="9174858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EC9F35-9F59-6DC2-92B6-7D30C7263444}"/>
              </a:ext>
            </a:extLst>
          </p:cNvPr>
          <p:cNvSpPr>
            <a:spLocks noGrp="1"/>
          </p:cNvSpPr>
          <p:nvPr>
            <p:ph type="title"/>
          </p:nvPr>
        </p:nvSpPr>
        <p:spPr/>
        <p:txBody>
          <a:bodyPr/>
          <a:lstStyle/>
          <a:p>
            <a:r>
              <a:rPr lang="nl-NL" dirty="0"/>
              <a:t>De 10 punten van het integriteitscharter</a:t>
            </a:r>
            <a:endParaRPr lang="nl-BE" dirty="0"/>
          </a:p>
        </p:txBody>
      </p:sp>
      <p:sp>
        <p:nvSpPr>
          <p:cNvPr id="3" name="Tijdelijke aanduiding voor inhoud 2">
            <a:extLst>
              <a:ext uri="{FF2B5EF4-FFF2-40B4-BE49-F238E27FC236}">
                <a16:creationId xmlns:a16="http://schemas.microsoft.com/office/drawing/2014/main" id="{B36AAC21-24D0-D190-3028-2D5358393F70}"/>
              </a:ext>
            </a:extLst>
          </p:cNvPr>
          <p:cNvSpPr>
            <a:spLocks noGrp="1"/>
          </p:cNvSpPr>
          <p:nvPr>
            <p:ph idx="1"/>
          </p:nvPr>
        </p:nvSpPr>
        <p:spPr/>
        <p:txBody>
          <a:bodyPr/>
          <a:lstStyle/>
          <a:p>
            <a:pPr marL="514350" indent="-514350">
              <a:buFont typeface="+mj-lt"/>
              <a:buAutoNum type="arabicPeriod"/>
            </a:pPr>
            <a:r>
              <a:rPr lang="nl-NL" dirty="0"/>
              <a:t>We werken met een </a:t>
            </a:r>
            <a:r>
              <a:rPr lang="nl-NL" b="1" dirty="0"/>
              <a:t>ethische code </a:t>
            </a:r>
            <a:r>
              <a:rPr lang="nl-NL" dirty="0"/>
              <a:t>die voldoende richtinggevend en duidelijk is. De ethische code wordt </a:t>
            </a:r>
            <a:r>
              <a:rPr lang="nl-NL" b="1" dirty="0"/>
              <a:t>ondertekend</a:t>
            </a:r>
            <a:r>
              <a:rPr lang="nl-NL" dirty="0"/>
              <a:t> door iedereen die formeel voor onze organisatie werkt in het kader van ontwikkelingssamenwerking.</a:t>
            </a:r>
          </a:p>
          <a:p>
            <a:pPr marL="514350" indent="-514350">
              <a:buFont typeface="+mj-lt"/>
              <a:buAutoNum type="arabicPeriod"/>
            </a:pPr>
            <a:r>
              <a:rPr lang="nl-NL" dirty="0"/>
              <a:t>We brengen het thema van integriteit regelmatig onder de </a:t>
            </a:r>
            <a:r>
              <a:rPr lang="nl-NL" b="1" dirty="0"/>
              <a:t>aandacht</a:t>
            </a:r>
            <a:r>
              <a:rPr lang="nl-NL" dirty="0"/>
              <a:t> van onze medewerkers, vrijwilligers en partners. We zorgen voor </a:t>
            </a:r>
            <a:r>
              <a:rPr lang="nl-NL" b="1" dirty="0"/>
              <a:t>opleiding</a:t>
            </a:r>
            <a:r>
              <a:rPr lang="nl-NL" dirty="0"/>
              <a:t> rond integriteit.</a:t>
            </a:r>
          </a:p>
          <a:p>
            <a:pPr marL="514350" indent="-514350">
              <a:buFont typeface="+mj-lt"/>
              <a:buAutoNum type="arabicPeriod"/>
            </a:pPr>
            <a:r>
              <a:rPr lang="nl-NL" dirty="0"/>
              <a:t>Onze medewerkers en vrijwilligers kunnen </a:t>
            </a:r>
            <a:r>
              <a:rPr lang="nl-NL" b="1" dirty="0"/>
              <a:t>in vertrouwen terecht bij een persoon voor advies </a:t>
            </a:r>
            <a:r>
              <a:rPr lang="nl-NL" dirty="0"/>
              <a:t>over integriteit en mogelijke schendingen.</a:t>
            </a:r>
            <a:endParaRPr lang="nl-BE" dirty="0"/>
          </a:p>
        </p:txBody>
      </p:sp>
    </p:spTree>
    <p:extLst>
      <p:ext uri="{BB962C8B-B14F-4D97-AF65-F5344CB8AC3E}">
        <p14:creationId xmlns:p14="http://schemas.microsoft.com/office/powerpoint/2010/main" val="26209167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EC9F35-9F59-6DC2-92B6-7D30C7263444}"/>
              </a:ext>
            </a:extLst>
          </p:cNvPr>
          <p:cNvSpPr>
            <a:spLocks noGrp="1"/>
          </p:cNvSpPr>
          <p:nvPr>
            <p:ph type="title"/>
          </p:nvPr>
        </p:nvSpPr>
        <p:spPr/>
        <p:txBody>
          <a:bodyPr/>
          <a:lstStyle/>
          <a:p>
            <a:r>
              <a:rPr lang="nl-NL" dirty="0"/>
              <a:t>De 10 punten van het integriteitscharter</a:t>
            </a:r>
            <a:endParaRPr lang="nl-BE" dirty="0"/>
          </a:p>
        </p:txBody>
      </p:sp>
      <p:sp>
        <p:nvSpPr>
          <p:cNvPr id="3" name="Tijdelijke aanduiding voor inhoud 2">
            <a:extLst>
              <a:ext uri="{FF2B5EF4-FFF2-40B4-BE49-F238E27FC236}">
                <a16:creationId xmlns:a16="http://schemas.microsoft.com/office/drawing/2014/main" id="{B36AAC21-24D0-D190-3028-2D5358393F70}"/>
              </a:ext>
            </a:extLst>
          </p:cNvPr>
          <p:cNvSpPr>
            <a:spLocks noGrp="1"/>
          </p:cNvSpPr>
          <p:nvPr>
            <p:ph idx="1"/>
          </p:nvPr>
        </p:nvSpPr>
        <p:spPr/>
        <p:txBody>
          <a:bodyPr/>
          <a:lstStyle/>
          <a:p>
            <a:pPr marL="514350" indent="-514350">
              <a:buFont typeface="+mj-lt"/>
              <a:buAutoNum type="arabicPeriod" startAt="4"/>
            </a:pPr>
            <a:r>
              <a:rPr lang="nl-NL" dirty="0"/>
              <a:t>Aangezien we werken in contexten waar integriteitsrisico’s hoog zijn, nemen we de nodige </a:t>
            </a:r>
            <a:r>
              <a:rPr lang="nl-NL" b="1" dirty="0"/>
              <a:t>preventieve maatregelen </a:t>
            </a:r>
            <a:r>
              <a:rPr lang="nl-NL" dirty="0"/>
              <a:t>om integriteitsrisico’s te beheersen.</a:t>
            </a:r>
          </a:p>
          <a:p>
            <a:pPr marL="514350" indent="-514350">
              <a:buFont typeface="+mj-lt"/>
              <a:buAutoNum type="arabicPeriod" startAt="4"/>
            </a:pPr>
            <a:r>
              <a:rPr lang="nl-NL" dirty="0"/>
              <a:t>In de </a:t>
            </a:r>
            <a:r>
              <a:rPr lang="nl-NL" b="1" dirty="0"/>
              <a:t>contracten</a:t>
            </a:r>
            <a:r>
              <a:rPr lang="nl-NL" dirty="0"/>
              <a:t> die we afsluiten </a:t>
            </a:r>
            <a:r>
              <a:rPr lang="nl-NL" b="1" dirty="0"/>
              <a:t>met onze partners </a:t>
            </a:r>
            <a:r>
              <a:rPr lang="nl-NL" dirty="0"/>
              <a:t>worden de nodige bepalingen inzake integriteit opgenomen.</a:t>
            </a:r>
          </a:p>
          <a:p>
            <a:pPr marL="514350" indent="-514350">
              <a:buFont typeface="+mj-lt"/>
              <a:buAutoNum type="arabicPeriod" startAt="4"/>
            </a:pPr>
            <a:r>
              <a:rPr lang="nl-NL" dirty="0"/>
              <a:t>We zorgen voor een </a:t>
            </a:r>
            <a:r>
              <a:rPr lang="nl-NL" b="1" dirty="0"/>
              <a:t>vertrouwelijk meldpunt </a:t>
            </a:r>
            <a:r>
              <a:rPr lang="nl-NL" dirty="0"/>
              <a:t>waar medewerkers, partners, begunstigden of slachtoffers terecht kunnen voor klachten over integriteitsschendingen. We zorgen ervoor dat de </a:t>
            </a:r>
            <a:r>
              <a:rPr lang="nl-NL" b="1" dirty="0"/>
              <a:t>gerapporteerde gevallen tijdig worden opgevolgd</a:t>
            </a:r>
            <a:r>
              <a:rPr lang="nl-NL" dirty="0"/>
              <a:t>. </a:t>
            </a:r>
            <a:endParaRPr lang="nl-BE" dirty="0"/>
          </a:p>
        </p:txBody>
      </p:sp>
    </p:spTree>
    <p:extLst>
      <p:ext uri="{BB962C8B-B14F-4D97-AF65-F5344CB8AC3E}">
        <p14:creationId xmlns:p14="http://schemas.microsoft.com/office/powerpoint/2010/main" val="22126410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6054CC-52F9-5DD0-949B-FEA24735DC99}"/>
              </a:ext>
            </a:extLst>
          </p:cNvPr>
          <p:cNvSpPr>
            <a:spLocks noGrp="1"/>
          </p:cNvSpPr>
          <p:nvPr>
            <p:ph type="ctrTitle"/>
          </p:nvPr>
        </p:nvSpPr>
        <p:spPr/>
        <p:txBody>
          <a:bodyPr/>
          <a:lstStyle/>
          <a:p>
            <a:r>
              <a:rPr lang="nl-NL" dirty="0"/>
              <a:t>1. Wat vooraf ging</a:t>
            </a:r>
            <a:endParaRPr lang="nl-BE" dirty="0"/>
          </a:p>
        </p:txBody>
      </p:sp>
      <p:sp>
        <p:nvSpPr>
          <p:cNvPr id="3" name="Ondertitel 2">
            <a:extLst>
              <a:ext uri="{FF2B5EF4-FFF2-40B4-BE49-F238E27FC236}">
                <a16:creationId xmlns:a16="http://schemas.microsoft.com/office/drawing/2014/main" id="{8523BE10-84C5-4217-FA8A-541BDAE7093A}"/>
              </a:ext>
            </a:extLst>
          </p:cNvPr>
          <p:cNvSpPr>
            <a:spLocks noGrp="1"/>
          </p:cNvSpPr>
          <p:nvPr>
            <p:ph type="subTitle" idx="1"/>
          </p:nvPr>
        </p:nvSpPr>
        <p:spPr/>
        <p:txBody>
          <a:bodyPr/>
          <a:lstStyle/>
          <a:p>
            <a:endParaRPr lang="nl-BE" dirty="0"/>
          </a:p>
        </p:txBody>
      </p:sp>
    </p:spTree>
    <p:extLst>
      <p:ext uri="{BB962C8B-B14F-4D97-AF65-F5344CB8AC3E}">
        <p14:creationId xmlns:p14="http://schemas.microsoft.com/office/powerpoint/2010/main" val="18899923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EC9F35-9F59-6DC2-92B6-7D30C7263444}"/>
              </a:ext>
            </a:extLst>
          </p:cNvPr>
          <p:cNvSpPr>
            <a:spLocks noGrp="1"/>
          </p:cNvSpPr>
          <p:nvPr>
            <p:ph type="title"/>
          </p:nvPr>
        </p:nvSpPr>
        <p:spPr/>
        <p:txBody>
          <a:bodyPr/>
          <a:lstStyle/>
          <a:p>
            <a:r>
              <a:rPr lang="nl-NL" dirty="0"/>
              <a:t>De 10 punten van het integriteitscharter</a:t>
            </a:r>
            <a:endParaRPr lang="nl-BE" dirty="0"/>
          </a:p>
        </p:txBody>
      </p:sp>
      <p:sp>
        <p:nvSpPr>
          <p:cNvPr id="3" name="Tijdelijke aanduiding voor inhoud 2">
            <a:extLst>
              <a:ext uri="{FF2B5EF4-FFF2-40B4-BE49-F238E27FC236}">
                <a16:creationId xmlns:a16="http://schemas.microsoft.com/office/drawing/2014/main" id="{B36AAC21-24D0-D190-3028-2D5358393F70}"/>
              </a:ext>
            </a:extLst>
          </p:cNvPr>
          <p:cNvSpPr>
            <a:spLocks noGrp="1"/>
          </p:cNvSpPr>
          <p:nvPr>
            <p:ph idx="1"/>
          </p:nvPr>
        </p:nvSpPr>
        <p:spPr/>
        <p:txBody>
          <a:bodyPr/>
          <a:lstStyle/>
          <a:p>
            <a:pPr marL="514350" indent="-514350">
              <a:buFont typeface="+mj-lt"/>
              <a:buAutoNum type="arabicPeriod" startAt="7"/>
            </a:pPr>
            <a:r>
              <a:rPr lang="nl-NL" dirty="0"/>
              <a:t>We organiseren regelmatig </a:t>
            </a:r>
            <a:r>
              <a:rPr lang="nl-NL" b="1" dirty="0"/>
              <a:t>controles</a:t>
            </a:r>
            <a:r>
              <a:rPr lang="nl-NL" dirty="0"/>
              <a:t> om eventuele integriteitsschendingen vast te stellen en om onze systemen te verbeteren.</a:t>
            </a:r>
          </a:p>
          <a:p>
            <a:pPr marL="514350" indent="-514350">
              <a:buFont typeface="+mj-lt"/>
              <a:buAutoNum type="arabicPeriod" startAt="7"/>
            </a:pPr>
            <a:r>
              <a:rPr lang="nl-NL" dirty="0"/>
              <a:t>In geval van integriteitsschendingen worden onmiddellijk de </a:t>
            </a:r>
            <a:r>
              <a:rPr lang="nl-NL" b="1" dirty="0"/>
              <a:t>gepaste maatregelen </a:t>
            </a:r>
            <a:r>
              <a:rPr lang="nl-NL" dirty="0"/>
              <a:t>genomen. </a:t>
            </a:r>
          </a:p>
          <a:p>
            <a:pPr marL="514350" indent="-514350">
              <a:buFont typeface="+mj-lt"/>
              <a:buAutoNum type="arabicPeriod" startAt="7"/>
            </a:pPr>
            <a:r>
              <a:rPr lang="nl-NL" dirty="0"/>
              <a:t>Met respect voor de regels inzake privacy </a:t>
            </a:r>
            <a:r>
              <a:rPr lang="nl-NL" b="1" dirty="0"/>
              <a:t>communiceren</a:t>
            </a:r>
            <a:r>
              <a:rPr lang="nl-NL" dirty="0"/>
              <a:t> we ten minste één keer per jaar globaal over de integriteitsschendingen. </a:t>
            </a:r>
          </a:p>
          <a:p>
            <a:pPr marL="514350" indent="-514350">
              <a:buFont typeface="+mj-lt"/>
              <a:buAutoNum type="arabicPeriod" startAt="7"/>
            </a:pPr>
            <a:r>
              <a:rPr lang="nl-NL" dirty="0"/>
              <a:t>We </a:t>
            </a:r>
            <a:r>
              <a:rPr lang="nl-NL" b="1" dirty="0"/>
              <a:t>werken actief samen </a:t>
            </a:r>
            <a:r>
              <a:rPr lang="nl-NL" dirty="0"/>
              <a:t>met andere actoren om deze maatregelen te realiseren, bouwen voort op bestaande praktijken en streven naar </a:t>
            </a:r>
            <a:r>
              <a:rPr lang="nl-NL" b="1" dirty="0"/>
              <a:t>continue verbetering van onze systemen</a:t>
            </a:r>
            <a:r>
              <a:rPr lang="nl-NL" dirty="0"/>
              <a:t>.</a:t>
            </a:r>
            <a:endParaRPr lang="nl-BE" dirty="0"/>
          </a:p>
        </p:txBody>
      </p:sp>
    </p:spTree>
    <p:extLst>
      <p:ext uri="{BB962C8B-B14F-4D97-AF65-F5344CB8AC3E}">
        <p14:creationId xmlns:p14="http://schemas.microsoft.com/office/powerpoint/2010/main" val="20288631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6054CC-52F9-5DD0-949B-FEA24735DC99}"/>
              </a:ext>
            </a:extLst>
          </p:cNvPr>
          <p:cNvSpPr>
            <a:spLocks noGrp="1"/>
          </p:cNvSpPr>
          <p:nvPr>
            <p:ph type="ctrTitle"/>
          </p:nvPr>
        </p:nvSpPr>
        <p:spPr/>
        <p:txBody>
          <a:bodyPr>
            <a:normAutofit/>
          </a:bodyPr>
          <a:lstStyle/>
          <a:p>
            <a:r>
              <a:rPr lang="nl-NL" dirty="0"/>
              <a:t>Vragen?</a:t>
            </a:r>
            <a:endParaRPr lang="nl-BE" dirty="0"/>
          </a:p>
        </p:txBody>
      </p:sp>
      <p:sp>
        <p:nvSpPr>
          <p:cNvPr id="3" name="Ondertitel 2">
            <a:extLst>
              <a:ext uri="{FF2B5EF4-FFF2-40B4-BE49-F238E27FC236}">
                <a16:creationId xmlns:a16="http://schemas.microsoft.com/office/drawing/2014/main" id="{8523BE10-84C5-4217-FA8A-541BDAE7093A}"/>
              </a:ext>
            </a:extLst>
          </p:cNvPr>
          <p:cNvSpPr>
            <a:spLocks noGrp="1"/>
          </p:cNvSpPr>
          <p:nvPr>
            <p:ph type="subTitle" idx="1"/>
          </p:nvPr>
        </p:nvSpPr>
        <p:spPr/>
        <p:txBody>
          <a:bodyPr/>
          <a:lstStyle/>
          <a:p>
            <a:endParaRPr lang="nl-BE" dirty="0"/>
          </a:p>
        </p:txBody>
      </p:sp>
    </p:spTree>
    <p:extLst>
      <p:ext uri="{BB962C8B-B14F-4D97-AF65-F5344CB8AC3E}">
        <p14:creationId xmlns:p14="http://schemas.microsoft.com/office/powerpoint/2010/main" val="19789681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6054CC-52F9-5DD0-949B-FEA24735DC99}"/>
              </a:ext>
            </a:extLst>
          </p:cNvPr>
          <p:cNvSpPr>
            <a:spLocks noGrp="1"/>
          </p:cNvSpPr>
          <p:nvPr>
            <p:ph type="ctrTitle"/>
          </p:nvPr>
        </p:nvSpPr>
        <p:spPr/>
        <p:txBody>
          <a:bodyPr>
            <a:normAutofit/>
          </a:bodyPr>
          <a:lstStyle/>
          <a:p>
            <a:r>
              <a:rPr lang="nl-NL" dirty="0"/>
              <a:t>Waar liggen de ondersteuningsnoden?</a:t>
            </a:r>
            <a:endParaRPr lang="nl-BE" dirty="0"/>
          </a:p>
        </p:txBody>
      </p:sp>
      <p:sp>
        <p:nvSpPr>
          <p:cNvPr id="3" name="Ondertitel 2">
            <a:extLst>
              <a:ext uri="{FF2B5EF4-FFF2-40B4-BE49-F238E27FC236}">
                <a16:creationId xmlns:a16="http://schemas.microsoft.com/office/drawing/2014/main" id="{8523BE10-84C5-4217-FA8A-541BDAE7093A}"/>
              </a:ext>
            </a:extLst>
          </p:cNvPr>
          <p:cNvSpPr>
            <a:spLocks noGrp="1"/>
          </p:cNvSpPr>
          <p:nvPr>
            <p:ph type="subTitle" idx="1"/>
          </p:nvPr>
        </p:nvSpPr>
        <p:spPr/>
        <p:txBody>
          <a:bodyPr/>
          <a:lstStyle/>
          <a:p>
            <a:endParaRPr lang="nl-BE" dirty="0"/>
          </a:p>
        </p:txBody>
      </p:sp>
    </p:spTree>
    <p:extLst>
      <p:ext uri="{BB962C8B-B14F-4D97-AF65-F5344CB8AC3E}">
        <p14:creationId xmlns:p14="http://schemas.microsoft.com/office/powerpoint/2010/main" val="8904098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A09E7E-5383-59D4-549C-F110C77A8506}"/>
              </a:ext>
            </a:extLst>
          </p:cNvPr>
          <p:cNvSpPr>
            <a:spLocks noGrp="1"/>
          </p:cNvSpPr>
          <p:nvPr>
            <p:ph type="title"/>
          </p:nvPr>
        </p:nvSpPr>
        <p:spPr/>
        <p:txBody>
          <a:bodyPr/>
          <a:lstStyle/>
          <a:p>
            <a:r>
              <a:rPr lang="nl-NL" dirty="0"/>
              <a:t>1. </a:t>
            </a:r>
            <a:r>
              <a:rPr lang="nl-NL" dirty="0" smtClean="0"/>
              <a:t>Een beetje geschiedenis</a:t>
            </a:r>
            <a:endParaRPr lang="nl-BE" dirty="0"/>
          </a:p>
        </p:txBody>
      </p:sp>
      <p:sp>
        <p:nvSpPr>
          <p:cNvPr id="3" name="Tijdelijke aanduiding voor inhoud 2">
            <a:extLst>
              <a:ext uri="{FF2B5EF4-FFF2-40B4-BE49-F238E27FC236}">
                <a16:creationId xmlns:a16="http://schemas.microsoft.com/office/drawing/2014/main" id="{37862362-435B-0EF4-4CDE-721B95A482AA}"/>
              </a:ext>
            </a:extLst>
          </p:cNvPr>
          <p:cNvSpPr>
            <a:spLocks noGrp="1"/>
          </p:cNvSpPr>
          <p:nvPr>
            <p:ph idx="1"/>
          </p:nvPr>
        </p:nvSpPr>
        <p:spPr>
          <a:xfrm>
            <a:off x="838200" y="1690688"/>
            <a:ext cx="10515600" cy="4938711"/>
          </a:xfrm>
        </p:spPr>
        <p:txBody>
          <a:bodyPr>
            <a:normAutofit fontScale="85000" lnSpcReduction="20000"/>
          </a:bodyPr>
          <a:lstStyle/>
          <a:p>
            <a:r>
              <a:rPr lang="nl-BE" dirty="0" smtClean="0"/>
              <a:t>Imago van ngo’s sterker bekritiseerd vanaf 1990 (Somalië, Rwanda,…)</a:t>
            </a:r>
          </a:p>
          <a:p>
            <a:pPr lvl="1"/>
            <a:r>
              <a:rPr lang="nl-BE" dirty="0" smtClean="0"/>
              <a:t>Kritiek op de kwaliteit maar ook op de functionering (salarissen, racisme, onaanvaardbare houdingen (fraude, misbruik, …))</a:t>
            </a:r>
          </a:p>
          <a:p>
            <a:pPr lvl="1"/>
            <a:r>
              <a:rPr lang="nl-BE" dirty="0" smtClean="0"/>
              <a:t>Gericht op humanitaire acties en militaire interventies (blauwhelmen)</a:t>
            </a:r>
            <a:endParaRPr lang="nl-NL" dirty="0"/>
          </a:p>
          <a:p>
            <a:r>
              <a:rPr lang="nl-NL" dirty="0" smtClean="0"/>
              <a:t>Opkomst van codes, standaarden, handleidingen… in het kader van humanitaire hulp</a:t>
            </a:r>
            <a:endParaRPr lang="nl-BE" dirty="0" smtClean="0"/>
          </a:p>
          <a:p>
            <a:pPr lvl="1"/>
            <a:r>
              <a:rPr lang="nl-BE" dirty="0" smtClean="0"/>
              <a:t>1996: uitvaardiging van de gedragscode van het Rode Kruis voor humanitaire hulp</a:t>
            </a:r>
          </a:p>
          <a:p>
            <a:pPr lvl="1"/>
            <a:r>
              <a:rPr lang="fr-BE" dirty="0" smtClean="0"/>
              <a:t>1997: </a:t>
            </a:r>
            <a:r>
              <a:rPr lang="nl-BE" dirty="0"/>
              <a:t>start van het Sphere-project over universele standaarden in humanitaire </a:t>
            </a:r>
            <a:r>
              <a:rPr lang="nl-BE" dirty="0" smtClean="0"/>
              <a:t>hulp</a:t>
            </a:r>
            <a:endParaRPr lang="fr-BE" dirty="0" smtClean="0"/>
          </a:p>
          <a:p>
            <a:pPr lvl="1"/>
            <a:r>
              <a:rPr lang="nl-NL" dirty="0" smtClean="0"/>
              <a:t>1998: handleiding HR-beheer (Code People in </a:t>
            </a:r>
            <a:r>
              <a:rPr lang="nl-NL" dirty="0" err="1" smtClean="0"/>
              <a:t>Aid</a:t>
            </a:r>
            <a:r>
              <a:rPr lang="nl-NL" dirty="0" smtClean="0"/>
              <a:t>)</a:t>
            </a:r>
          </a:p>
          <a:p>
            <a:pPr lvl="1"/>
            <a:r>
              <a:rPr lang="nl-NL" dirty="0" smtClean="0"/>
              <a:t>2000: HAP: “</a:t>
            </a:r>
            <a:r>
              <a:rPr lang="nl-NL" dirty="0" err="1" smtClean="0"/>
              <a:t>Humanitarian</a:t>
            </a:r>
            <a:r>
              <a:rPr lang="nl-NL" dirty="0" smtClean="0"/>
              <a:t> Accountability Project”</a:t>
            </a:r>
          </a:p>
          <a:p>
            <a:r>
              <a:rPr lang="nl-NL" dirty="0" smtClean="0"/>
              <a:t>Progressief (doorheen de jaren 2000): van humanitaire hulp naar alle actoren van ontwikkelingssamenwerking</a:t>
            </a:r>
            <a:endParaRPr lang="nl-BE" dirty="0" smtClean="0"/>
          </a:p>
          <a:p>
            <a:r>
              <a:rPr lang="nl-BE" dirty="0" smtClean="0"/>
              <a:t>OECD-norm met betrekking tot de strijd tegen fraude en corruptie</a:t>
            </a:r>
          </a:p>
          <a:p>
            <a:r>
              <a:rPr lang="nl-BE" dirty="0" smtClean="0"/>
              <a:t>2018: significante versnelling van morele integriteit ten gevolge van de affaire OXFAM UK</a:t>
            </a:r>
          </a:p>
          <a:p>
            <a:pPr marL="457200" indent="-457200">
              <a:buAutoNum type="arabicPeriod"/>
            </a:pPr>
            <a:endParaRPr lang="fr-BE" dirty="0"/>
          </a:p>
        </p:txBody>
      </p:sp>
    </p:spTree>
    <p:extLst>
      <p:ext uri="{BB962C8B-B14F-4D97-AF65-F5344CB8AC3E}">
        <p14:creationId xmlns:p14="http://schemas.microsoft.com/office/powerpoint/2010/main" val="39970506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A09E7E-5383-59D4-549C-F110C77A8506}"/>
              </a:ext>
            </a:extLst>
          </p:cNvPr>
          <p:cNvSpPr>
            <a:spLocks noGrp="1"/>
          </p:cNvSpPr>
          <p:nvPr>
            <p:ph type="title"/>
          </p:nvPr>
        </p:nvSpPr>
        <p:spPr/>
        <p:txBody>
          <a:bodyPr/>
          <a:lstStyle/>
          <a:p>
            <a:r>
              <a:rPr lang="nl-NL" dirty="0"/>
              <a:t>1. </a:t>
            </a:r>
            <a:r>
              <a:rPr lang="nl-NL" dirty="0" smtClean="0"/>
              <a:t>En in België?</a:t>
            </a:r>
            <a:endParaRPr lang="nl-BE" dirty="0"/>
          </a:p>
        </p:txBody>
      </p:sp>
      <p:sp>
        <p:nvSpPr>
          <p:cNvPr id="3" name="Tijdelijke aanduiding voor inhoud 2">
            <a:extLst>
              <a:ext uri="{FF2B5EF4-FFF2-40B4-BE49-F238E27FC236}">
                <a16:creationId xmlns:a16="http://schemas.microsoft.com/office/drawing/2014/main" id="{37862362-435B-0EF4-4CDE-721B95A482AA}"/>
              </a:ext>
            </a:extLst>
          </p:cNvPr>
          <p:cNvSpPr>
            <a:spLocks noGrp="1"/>
          </p:cNvSpPr>
          <p:nvPr>
            <p:ph idx="1"/>
          </p:nvPr>
        </p:nvSpPr>
        <p:spPr>
          <a:xfrm>
            <a:off x="838199" y="1825624"/>
            <a:ext cx="10718075" cy="4816475"/>
          </a:xfrm>
        </p:spPr>
        <p:txBody>
          <a:bodyPr>
            <a:normAutofit fontScale="85000" lnSpcReduction="20000"/>
          </a:bodyPr>
          <a:lstStyle/>
          <a:p>
            <a:r>
              <a:rPr lang="nl-NL" dirty="0" smtClean="0"/>
              <a:t>Vooruitgang van de sector in de reflectie m.b.t. kwaliteit en “professionalisme”</a:t>
            </a:r>
            <a:endParaRPr lang="fr-BE" dirty="0" smtClean="0"/>
          </a:p>
          <a:p>
            <a:r>
              <a:rPr lang="nl-BE" dirty="0" smtClean="0"/>
              <a:t>Bij het merendeel van de ngo’s weinig specifieke maatregelen m.b.t. integriteit voor 2018</a:t>
            </a:r>
          </a:p>
          <a:p>
            <a:r>
              <a:rPr lang="nl-BE" dirty="0" smtClean="0"/>
              <a:t>2018: </a:t>
            </a:r>
            <a:r>
              <a:rPr lang="nl-BE" b="1" dirty="0" smtClean="0"/>
              <a:t>Oxfam UK affaire </a:t>
            </a:r>
            <a:r>
              <a:rPr lang="nl-BE" dirty="0" smtClean="0"/>
              <a:t>met een sterke politieke reactie (sterke mediatisering onder meer in het kader van de MeToo-beweging en het feit dat een Belg betrokken was)</a:t>
            </a:r>
          </a:p>
          <a:p>
            <a:r>
              <a:rPr lang="nl-BE" dirty="0" smtClean="0"/>
              <a:t>Audit gelanceerd en co-creatie van het </a:t>
            </a:r>
            <a:r>
              <a:rPr lang="nl-BE" b="1" dirty="0" smtClean="0"/>
              <a:t>integriteitscharter</a:t>
            </a:r>
            <a:r>
              <a:rPr lang="nl-BE" dirty="0" smtClean="0"/>
              <a:t> met het kabinet</a:t>
            </a:r>
          </a:p>
          <a:p>
            <a:r>
              <a:rPr lang="nl-BE" dirty="0" smtClean="0"/>
              <a:t>Wil van de sector om verder te gaan dan het kabinet m.b.t. de inhoud van het charter (zero tolerance benadering)</a:t>
            </a:r>
          </a:p>
          <a:p>
            <a:r>
              <a:rPr lang="nl-BE" dirty="0" smtClean="0"/>
              <a:t>Ondertekening van het charter in juni 2018 met toepassing van de 10 punten tegen juni 2019</a:t>
            </a:r>
          </a:p>
          <a:p>
            <a:r>
              <a:rPr lang="nl-BE" dirty="0" smtClean="0"/>
              <a:t>In </a:t>
            </a:r>
            <a:r>
              <a:rPr lang="nl-BE" b="1" dirty="0" smtClean="0"/>
              <a:t>2020: toevoeging van integriteit aan de Wet </a:t>
            </a:r>
            <a:r>
              <a:rPr lang="nl-BE" dirty="0" smtClean="0"/>
              <a:t>betreffende de Belgische Ontwikkelingssamenwerking van 19 maart 2013</a:t>
            </a:r>
          </a:p>
          <a:p>
            <a:r>
              <a:rPr lang="nl-BE" dirty="0" smtClean="0"/>
              <a:t>In </a:t>
            </a:r>
            <a:r>
              <a:rPr lang="nl-BE" b="1" dirty="0" smtClean="0"/>
              <a:t>2023: afkondiging KB integriteit </a:t>
            </a:r>
            <a:r>
              <a:rPr lang="nl-BE" dirty="0" smtClean="0"/>
              <a:t>dat deze wetswijziging concretiseert</a:t>
            </a:r>
          </a:p>
          <a:p>
            <a:pPr marL="457200" indent="-457200">
              <a:buAutoNum type="arabicPeriod"/>
            </a:pPr>
            <a:endParaRPr lang="nl-BE" dirty="0"/>
          </a:p>
        </p:txBody>
      </p:sp>
    </p:spTree>
    <p:extLst>
      <p:ext uri="{BB962C8B-B14F-4D97-AF65-F5344CB8AC3E}">
        <p14:creationId xmlns:p14="http://schemas.microsoft.com/office/powerpoint/2010/main" val="20480291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6054CC-52F9-5DD0-949B-FEA24735DC99}"/>
              </a:ext>
            </a:extLst>
          </p:cNvPr>
          <p:cNvSpPr>
            <a:spLocks noGrp="1"/>
          </p:cNvSpPr>
          <p:nvPr>
            <p:ph type="ctrTitle"/>
          </p:nvPr>
        </p:nvSpPr>
        <p:spPr/>
        <p:txBody>
          <a:bodyPr/>
          <a:lstStyle/>
          <a:p>
            <a:r>
              <a:rPr lang="nl-NL" dirty="0"/>
              <a:t>2. De wetswijziging van 2020</a:t>
            </a:r>
            <a:endParaRPr lang="nl-BE" dirty="0"/>
          </a:p>
        </p:txBody>
      </p:sp>
      <p:sp>
        <p:nvSpPr>
          <p:cNvPr id="3" name="Ondertitel 2">
            <a:extLst>
              <a:ext uri="{FF2B5EF4-FFF2-40B4-BE49-F238E27FC236}">
                <a16:creationId xmlns:a16="http://schemas.microsoft.com/office/drawing/2014/main" id="{8523BE10-84C5-4217-FA8A-541BDAE7093A}"/>
              </a:ext>
            </a:extLst>
          </p:cNvPr>
          <p:cNvSpPr>
            <a:spLocks noGrp="1"/>
          </p:cNvSpPr>
          <p:nvPr>
            <p:ph type="subTitle" idx="1"/>
          </p:nvPr>
        </p:nvSpPr>
        <p:spPr/>
        <p:txBody>
          <a:bodyPr/>
          <a:lstStyle/>
          <a:p>
            <a:endParaRPr lang="nl-BE" dirty="0"/>
          </a:p>
        </p:txBody>
      </p:sp>
    </p:spTree>
    <p:extLst>
      <p:ext uri="{BB962C8B-B14F-4D97-AF65-F5344CB8AC3E}">
        <p14:creationId xmlns:p14="http://schemas.microsoft.com/office/powerpoint/2010/main" val="26701083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F09F47-3C64-070C-1F1C-DC174EE851E3}"/>
              </a:ext>
            </a:extLst>
          </p:cNvPr>
          <p:cNvSpPr>
            <a:spLocks noGrp="1"/>
          </p:cNvSpPr>
          <p:nvPr>
            <p:ph type="title"/>
          </p:nvPr>
        </p:nvSpPr>
        <p:spPr/>
        <p:txBody>
          <a:bodyPr/>
          <a:lstStyle/>
          <a:p>
            <a:r>
              <a:rPr lang="nl-NL" dirty="0"/>
              <a:t>2. De wetswijziging van 2020</a:t>
            </a:r>
            <a:endParaRPr lang="nl-BE" dirty="0"/>
          </a:p>
        </p:txBody>
      </p:sp>
      <p:sp>
        <p:nvSpPr>
          <p:cNvPr id="3" name="Tijdelijke aanduiding voor inhoud 2">
            <a:extLst>
              <a:ext uri="{FF2B5EF4-FFF2-40B4-BE49-F238E27FC236}">
                <a16:creationId xmlns:a16="http://schemas.microsoft.com/office/drawing/2014/main" id="{D0278F59-2238-EC7F-7CFC-C98FB4B1D354}"/>
              </a:ext>
            </a:extLst>
          </p:cNvPr>
          <p:cNvSpPr>
            <a:spLocks noGrp="1"/>
          </p:cNvSpPr>
          <p:nvPr>
            <p:ph idx="1"/>
          </p:nvPr>
        </p:nvSpPr>
        <p:spPr>
          <a:xfrm>
            <a:off x="838200" y="1825625"/>
            <a:ext cx="10629122" cy="4351338"/>
          </a:xfrm>
        </p:spPr>
        <p:txBody>
          <a:bodyPr>
            <a:normAutofit fontScale="92500"/>
          </a:bodyPr>
          <a:lstStyle/>
          <a:p>
            <a:r>
              <a:rPr lang="nl-NL" b="1" dirty="0"/>
              <a:t>Op initiatief van N-VA wijzigde het federaal parlement de Wet betreffende de Belgische Ontwikkelingssamenwerking</a:t>
            </a:r>
          </a:p>
          <a:p>
            <a:pPr lvl="1"/>
            <a:r>
              <a:rPr lang="nl-NL" dirty="0"/>
              <a:t>Doelstelling: introductie van integriteit in onze basiswet</a:t>
            </a:r>
          </a:p>
          <a:p>
            <a:pPr lvl="1"/>
            <a:r>
              <a:rPr lang="nl-NL" dirty="0"/>
              <a:t>2 nieuwe artikels, 6 wijzigingen/aanvullingen in bestaande artikels</a:t>
            </a:r>
          </a:p>
          <a:p>
            <a:pPr lvl="1"/>
            <a:endParaRPr lang="nl-NL" dirty="0"/>
          </a:p>
          <a:p>
            <a:r>
              <a:rPr lang="nl-NL" b="1" dirty="0"/>
              <a:t>Samenvatting in 5 punten</a:t>
            </a:r>
          </a:p>
          <a:p>
            <a:pPr marL="914400" lvl="1" indent="-457200">
              <a:buFont typeface="+mj-lt"/>
              <a:buAutoNum type="arabicPeriod"/>
            </a:pPr>
            <a:r>
              <a:rPr lang="nl-NL" dirty="0"/>
              <a:t>Integriteit als erkenningsvoorwaarde</a:t>
            </a:r>
          </a:p>
          <a:p>
            <a:pPr marL="914400" lvl="1" indent="-457200">
              <a:buFont typeface="+mj-lt"/>
              <a:buAutoNum type="arabicPeriod"/>
            </a:pPr>
            <a:r>
              <a:rPr lang="nl-NL" dirty="0"/>
              <a:t>Integriteitscharter wordt wettelijk bindend</a:t>
            </a:r>
          </a:p>
          <a:p>
            <a:pPr marL="914400" lvl="1" indent="-457200">
              <a:buFont typeface="+mj-lt"/>
              <a:buAutoNum type="arabicPeriod"/>
            </a:pPr>
            <a:r>
              <a:rPr lang="nl-NL" dirty="0"/>
              <a:t>Sancties ten gevolge van de schending van de verplichtingen van het charter</a:t>
            </a:r>
          </a:p>
          <a:p>
            <a:pPr marL="914400" lvl="1" indent="-457200">
              <a:buFont typeface="+mj-lt"/>
              <a:buAutoNum type="arabicPeriod"/>
            </a:pPr>
            <a:r>
              <a:rPr lang="nl-NL" dirty="0"/>
              <a:t>Oprichting van een centraal meldpunt voor misbruik</a:t>
            </a:r>
          </a:p>
          <a:p>
            <a:pPr marL="914400" lvl="1" indent="-457200">
              <a:buFont typeface="+mj-lt"/>
              <a:buAutoNum type="arabicPeriod"/>
            </a:pPr>
            <a:r>
              <a:rPr lang="nl-NL" dirty="0"/>
              <a:t>Integriteit als verplicht onderdeel van het verslag van de minister aan het parlement</a:t>
            </a:r>
          </a:p>
          <a:p>
            <a:pPr marL="0" indent="0">
              <a:buNone/>
            </a:pPr>
            <a:endParaRPr lang="nl-NL" dirty="0"/>
          </a:p>
        </p:txBody>
      </p:sp>
    </p:spTree>
    <p:extLst>
      <p:ext uri="{BB962C8B-B14F-4D97-AF65-F5344CB8AC3E}">
        <p14:creationId xmlns:p14="http://schemas.microsoft.com/office/powerpoint/2010/main" val="32625343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D15B7E-506B-1434-A97D-3A8513E500FE}"/>
              </a:ext>
            </a:extLst>
          </p:cNvPr>
          <p:cNvSpPr>
            <a:spLocks noGrp="1"/>
          </p:cNvSpPr>
          <p:nvPr>
            <p:ph type="title"/>
          </p:nvPr>
        </p:nvSpPr>
        <p:spPr/>
        <p:txBody>
          <a:bodyPr/>
          <a:lstStyle/>
          <a:p>
            <a:r>
              <a:rPr lang="nl-NL" dirty="0"/>
              <a:t>2. De wetswijziging van 2020</a:t>
            </a:r>
            <a:endParaRPr lang="nl-BE" dirty="0"/>
          </a:p>
        </p:txBody>
      </p:sp>
      <p:sp>
        <p:nvSpPr>
          <p:cNvPr id="3" name="Tijdelijke aanduiding voor inhoud 2">
            <a:extLst>
              <a:ext uri="{FF2B5EF4-FFF2-40B4-BE49-F238E27FC236}">
                <a16:creationId xmlns:a16="http://schemas.microsoft.com/office/drawing/2014/main" id="{53BEBEDF-7EA0-BC9F-69D2-425DD45EB326}"/>
              </a:ext>
            </a:extLst>
          </p:cNvPr>
          <p:cNvSpPr>
            <a:spLocks noGrp="1"/>
          </p:cNvSpPr>
          <p:nvPr>
            <p:ph idx="1"/>
          </p:nvPr>
        </p:nvSpPr>
        <p:spPr/>
        <p:txBody>
          <a:bodyPr>
            <a:normAutofit/>
          </a:bodyPr>
          <a:lstStyle/>
          <a:p>
            <a:r>
              <a:rPr lang="nl-NL" b="1" dirty="0"/>
              <a:t>Inwerkingtreding wetswijziging?</a:t>
            </a:r>
          </a:p>
          <a:p>
            <a:pPr lvl="1"/>
            <a:r>
              <a:rPr lang="nl-NL" dirty="0"/>
              <a:t>Onbepaald</a:t>
            </a:r>
          </a:p>
          <a:p>
            <a:pPr lvl="1"/>
            <a:r>
              <a:rPr lang="nl-NL" dirty="0"/>
              <a:t>Eerst uitwerking nodig via KB</a:t>
            </a:r>
          </a:p>
          <a:p>
            <a:pPr lvl="1"/>
            <a:endParaRPr lang="nl-NL" dirty="0"/>
          </a:p>
          <a:p>
            <a:r>
              <a:rPr lang="nl-NL" b="1" dirty="0"/>
              <a:t>Uitwerking via 2 koninklijke besluiten</a:t>
            </a:r>
          </a:p>
          <a:p>
            <a:pPr lvl="1"/>
            <a:r>
              <a:rPr lang="nl-NL" dirty="0"/>
              <a:t>Het nieuwe KB integriteit</a:t>
            </a:r>
          </a:p>
          <a:p>
            <a:pPr lvl="2"/>
            <a:r>
              <a:rPr lang="nl-NL" dirty="0"/>
              <a:t>alles behalve integriteit als erkenningsvoorwaarde</a:t>
            </a:r>
          </a:p>
          <a:p>
            <a:pPr lvl="1"/>
            <a:r>
              <a:rPr lang="nl-NL" dirty="0"/>
              <a:t>Het reeds bestaande KB van 11 september 2016 betreffende de niet-gouvernementele samenwerking</a:t>
            </a:r>
          </a:p>
          <a:p>
            <a:pPr lvl="2"/>
            <a:r>
              <a:rPr lang="nl-NL" dirty="0"/>
              <a:t>Integriteit als erkenningsvoorwaarde (= screeningsdomein)</a:t>
            </a:r>
          </a:p>
          <a:p>
            <a:endParaRPr lang="nl-NL" dirty="0"/>
          </a:p>
        </p:txBody>
      </p:sp>
    </p:spTree>
    <p:extLst>
      <p:ext uri="{BB962C8B-B14F-4D97-AF65-F5344CB8AC3E}">
        <p14:creationId xmlns:p14="http://schemas.microsoft.com/office/powerpoint/2010/main" val="17286299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6054CC-52F9-5DD0-949B-FEA24735DC99}"/>
              </a:ext>
            </a:extLst>
          </p:cNvPr>
          <p:cNvSpPr>
            <a:spLocks noGrp="1"/>
          </p:cNvSpPr>
          <p:nvPr>
            <p:ph type="ctrTitle"/>
          </p:nvPr>
        </p:nvSpPr>
        <p:spPr/>
        <p:txBody>
          <a:bodyPr/>
          <a:lstStyle/>
          <a:p>
            <a:r>
              <a:rPr lang="nl-NL" dirty="0"/>
              <a:t>3. KB integriteit</a:t>
            </a:r>
            <a:endParaRPr lang="nl-BE" dirty="0"/>
          </a:p>
        </p:txBody>
      </p:sp>
      <p:sp>
        <p:nvSpPr>
          <p:cNvPr id="3" name="Ondertitel 2">
            <a:extLst>
              <a:ext uri="{FF2B5EF4-FFF2-40B4-BE49-F238E27FC236}">
                <a16:creationId xmlns:a16="http://schemas.microsoft.com/office/drawing/2014/main" id="{8523BE10-84C5-4217-FA8A-541BDAE7093A}"/>
              </a:ext>
            </a:extLst>
          </p:cNvPr>
          <p:cNvSpPr>
            <a:spLocks noGrp="1"/>
          </p:cNvSpPr>
          <p:nvPr>
            <p:ph type="subTitle" idx="1"/>
          </p:nvPr>
        </p:nvSpPr>
        <p:spPr/>
        <p:txBody>
          <a:bodyPr>
            <a:normAutofit/>
          </a:bodyPr>
          <a:lstStyle/>
          <a:p>
            <a:r>
              <a:rPr lang="nl-NL" dirty="0"/>
              <a:t>Koninklijk besluit tot verheffing van het bestaande integriteitscharter inzake de ontwikkelingssamenwerking tot nationale standaard voor het integriteitsbeleid en tot oprichting van een centraal meldpunt voor slachtoffers van misbruik in de Ontwikkelingssamenwerking </a:t>
            </a:r>
          </a:p>
          <a:p>
            <a:endParaRPr lang="nl-BE" dirty="0"/>
          </a:p>
        </p:txBody>
      </p:sp>
    </p:spTree>
    <p:extLst>
      <p:ext uri="{BB962C8B-B14F-4D97-AF65-F5344CB8AC3E}">
        <p14:creationId xmlns:p14="http://schemas.microsoft.com/office/powerpoint/2010/main" val="2753885116"/>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sjabloon ngo-federatie en ACODEV.potx" id="{90880189-1D24-4117-BCB8-36566F38E28D}" vid="{1E5E5F6F-8547-4FFC-83B0-F9CC556361A6}"/>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TotalTime>
  <Words>1961</Words>
  <Application>Microsoft Office PowerPoint</Application>
  <PresentationFormat>Breedbeeld</PresentationFormat>
  <Paragraphs>207</Paragraphs>
  <Slides>32</Slides>
  <Notes>0</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32</vt:i4>
      </vt:variant>
    </vt:vector>
  </HeadingPairs>
  <TitlesOfParts>
    <vt:vector size="39" baseType="lpstr">
      <vt:lpstr>Arial</vt:lpstr>
      <vt:lpstr>Calibri</vt:lpstr>
      <vt:lpstr>Calibri Light</vt:lpstr>
      <vt:lpstr>Microsoft Sans Serif</vt:lpstr>
      <vt:lpstr>Times New Roman</vt:lpstr>
      <vt:lpstr>Kantoorthema</vt:lpstr>
      <vt:lpstr>1_Kantoorthema</vt:lpstr>
      <vt:lpstr>Infosessie KB integriteit en screeningsdomein integriteit</vt:lpstr>
      <vt:lpstr>Inhoud</vt:lpstr>
      <vt:lpstr>1. Wat vooraf ging</vt:lpstr>
      <vt:lpstr>1. Een beetje geschiedenis</vt:lpstr>
      <vt:lpstr>1. En in België?</vt:lpstr>
      <vt:lpstr>2. De wetswijziging van 2020</vt:lpstr>
      <vt:lpstr>2. De wetswijziging van 2020</vt:lpstr>
      <vt:lpstr>2. De wetswijziging van 2020</vt:lpstr>
      <vt:lpstr>3. KB integriteit</vt:lpstr>
      <vt:lpstr>3. Het KB integriteit</vt:lpstr>
      <vt:lpstr>3.1 Integriteitscharter wettelijk bindend</vt:lpstr>
      <vt:lpstr>3.2 Sancties bij schending verplichtingen charter</vt:lpstr>
      <vt:lpstr>3.2 Sancties bij schending verplichtingen charter</vt:lpstr>
      <vt:lpstr>3.2 Sancties bij schending verplichtingen charter</vt:lpstr>
      <vt:lpstr>3.3 Het centraal meldpunt</vt:lpstr>
      <vt:lpstr>3.3 Het centraal meldpunt</vt:lpstr>
      <vt:lpstr>3.3 Het centraal meldpunt</vt:lpstr>
      <vt:lpstr>3.3 Het centraal meldpunt</vt:lpstr>
      <vt:lpstr>3.3 Het centraal meldpunt</vt:lpstr>
      <vt:lpstr>3.4 Gepaste maatregelen en gepaste bijstand</vt:lpstr>
      <vt:lpstr>Volgende stappen</vt:lpstr>
      <vt:lpstr>4. Screeningsdomein integriteit</vt:lpstr>
      <vt:lpstr>4.1 Kadering: de screening</vt:lpstr>
      <vt:lpstr>4.2 Nieuw screeningsdomein integriteit</vt:lpstr>
      <vt:lpstr>4.3 Tekst nieuw screeningsdomein </vt:lpstr>
      <vt:lpstr>4.3 Tekst nieuw screeningsdomein </vt:lpstr>
      <vt:lpstr>5. Het integriteitscharter</vt:lpstr>
      <vt:lpstr>De 10 punten van het integriteitscharter</vt:lpstr>
      <vt:lpstr>De 10 punten van het integriteitscharter</vt:lpstr>
      <vt:lpstr>De 10 punten van het integriteitscharter</vt:lpstr>
      <vt:lpstr>Vragen?</vt:lpstr>
      <vt:lpstr>Waar liggen de ondersteuningsnoden?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Infosessie KB integriteit en screeningsdomein integriteit</dc:title>
  <dc:creator>Eric Mostrey</dc:creator>
  <cp:lastModifiedBy>Iseult Kestelyn</cp:lastModifiedBy>
  <cp:revision>20</cp:revision>
  <cp:lastPrinted>2023-04-24T13:51:02Z</cp:lastPrinted>
  <dcterms:created xsi:type="dcterms:W3CDTF">2023-04-23T19:21:02Z</dcterms:created>
  <dcterms:modified xsi:type="dcterms:W3CDTF">2023-10-13T08:25:01Z</dcterms:modified>
</cp:coreProperties>
</file>