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Raleway" panose="020B060402020202020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
      <p:font typeface="Raleway Black" panose="020B0604020202020204" charset="0"/>
      <p:bold r:id="rId31"/>
      <p:boldItalic r:id="rId32"/>
    </p:embeddedFont>
    <p:embeddedFont>
      <p:font typeface="Open Sans" panose="020B0604020202020204" charset="0"/>
      <p:regular r:id="rId33"/>
      <p:bold r:id="rId34"/>
      <p:italic r:id="rId35"/>
      <p:boldItalic r:id="rId36"/>
    </p:embeddedFont>
    <p:embeddedFont>
      <p:font typeface="Raleway ExtraBold" panose="020B0604020202020204" charset="0"/>
      <p:bold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gSUT7mdmiBKCXFTVwLpdN6/jDHI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027" autoAdjust="0"/>
  </p:normalViewPr>
  <p:slideViewPr>
    <p:cSldViewPr snapToGrid="0">
      <p:cViewPr varScale="1">
        <p:scale>
          <a:sx n="63" d="100"/>
          <a:sy n="63" d="100"/>
        </p:scale>
        <p:origin x="77" y="4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g3147bda3d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 name="Google Shape;36;g3147bda3db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smtClean="0">
                <a:solidFill>
                  <a:srgbClr val="000000"/>
                </a:solidFill>
                <a:effectLst/>
                <a:latin typeface="Arial"/>
                <a:ea typeface="Arial"/>
                <a:cs typeface="Arial"/>
                <a:sym typeface="Arial"/>
              </a:rPr>
              <a:t>The aim is to provide a better understanding on current trends of EU funding and boost participants' advocacy skills in influencing the modalities of 2024-2027 Annual Actions Plans (AAPs).</a:t>
            </a:r>
            <a:endParaRPr lang="nl-BE" sz="1100" b="0" i="0" u="none" strike="noStrike" cap="none" dirty="0" smtClean="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bfaac14652_1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g2bfaac14652_1_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International </a:t>
            </a:r>
            <a:r>
              <a:rPr lang="nl-NL" dirty="0" err="1" smtClean="0"/>
              <a:t>organisations</a:t>
            </a:r>
            <a:r>
              <a:rPr lang="nl-NL" dirty="0" smtClean="0"/>
              <a:t> (</a:t>
            </a:r>
            <a:r>
              <a:rPr lang="nl-NL" dirty="0" err="1" smtClean="0"/>
              <a:t>multi’s</a:t>
            </a:r>
            <a:r>
              <a:rPr lang="nl-NL" dirty="0" smtClean="0"/>
              <a:t>) </a:t>
            </a:r>
            <a:r>
              <a:rPr lang="nl-NL" dirty="0" err="1" smtClean="0"/>
              <a:t>and</a:t>
            </a:r>
            <a:r>
              <a:rPr lang="nl-NL" dirty="0" smtClean="0"/>
              <a:t> member state </a:t>
            </a:r>
            <a:r>
              <a:rPr lang="nl-NL" dirty="0" err="1" smtClean="0"/>
              <a:t>angencies</a:t>
            </a:r>
            <a:r>
              <a:rPr lang="nl-NL" dirty="0" smtClean="0"/>
              <a:t> (</a:t>
            </a:r>
            <a:r>
              <a:rPr lang="nl-NL" dirty="0" err="1" smtClean="0"/>
              <a:t>Enabel</a:t>
            </a:r>
            <a:r>
              <a:rPr lang="nl-NL" dirty="0" smtClean="0"/>
              <a:t>) </a:t>
            </a:r>
            <a:r>
              <a:rPr lang="nl-NL" dirty="0" err="1" smtClean="0"/>
              <a:t>receive</a:t>
            </a:r>
            <a:r>
              <a:rPr lang="nl-NL" baseline="0" dirty="0" smtClean="0"/>
              <a:t> a </a:t>
            </a:r>
            <a:r>
              <a:rPr lang="nl-NL" baseline="0" dirty="0" err="1" smtClean="0"/>
              <a:t>larger</a:t>
            </a:r>
            <a:r>
              <a:rPr lang="nl-NL" baseline="0" dirty="0" smtClean="0"/>
              <a:t> share </a:t>
            </a:r>
            <a:r>
              <a:rPr lang="nl-NL" baseline="0" dirty="0" err="1" smtClean="0"/>
              <a:t>than</a:t>
            </a:r>
            <a:r>
              <a:rPr lang="nl-NL" baseline="0" dirty="0" smtClean="0"/>
              <a:t> </a:t>
            </a:r>
            <a:r>
              <a:rPr lang="nl-NL" baseline="0" dirty="0" err="1" smtClean="0"/>
              <a:t>CSOs</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err="1" smtClean="0"/>
              <a:t>Downward</a:t>
            </a:r>
            <a:r>
              <a:rPr lang="nl-NL" dirty="0" smtClean="0"/>
              <a:t> </a:t>
            </a:r>
            <a:r>
              <a:rPr lang="nl-NL" dirty="0" err="1" smtClean="0"/>
              <a:t>spiral</a:t>
            </a:r>
            <a:r>
              <a:rPr lang="nl-NL" dirty="0" smtClean="0"/>
              <a:t> / </a:t>
            </a:r>
            <a:r>
              <a:rPr lang="nl-NL" dirty="0" err="1" smtClean="0"/>
              <a:t>cycle</a:t>
            </a:r>
            <a:r>
              <a:rPr lang="nl-NL" dirty="0" smtClean="0"/>
              <a:t>: over-</a:t>
            </a:r>
            <a:r>
              <a:rPr lang="nl-NL" dirty="0" err="1" smtClean="0"/>
              <a:t>reliance</a:t>
            </a:r>
            <a:r>
              <a:rPr lang="nl-NL" baseline="0" dirty="0" smtClean="0"/>
              <a:t> on indirect management </a:t>
            </a:r>
            <a:r>
              <a:rPr lang="nl-NL" baseline="0" dirty="0" smtClean="0">
                <a:sym typeface="Wingdings" panose="05000000000000000000" pitchFamily="2" charset="2"/>
              </a:rPr>
              <a:t> </a:t>
            </a:r>
            <a:r>
              <a:rPr lang="nl-NL" baseline="0" dirty="0" err="1" smtClean="0">
                <a:sym typeface="Wingdings" panose="05000000000000000000" pitchFamily="2" charset="2"/>
              </a:rPr>
              <a:t>huge</a:t>
            </a:r>
            <a:r>
              <a:rPr lang="nl-NL" baseline="0" dirty="0" smtClean="0">
                <a:sym typeface="Wingdings" panose="05000000000000000000" pitchFamily="2" charset="2"/>
              </a:rPr>
              <a:t> calls </a:t>
            </a:r>
            <a:r>
              <a:rPr lang="nl-NL" baseline="0" dirty="0" err="1" smtClean="0">
                <a:sym typeface="Wingdings" panose="05000000000000000000" pitchFamily="2" charset="2"/>
              </a:rPr>
              <a:t>for</a:t>
            </a:r>
            <a:r>
              <a:rPr lang="nl-NL" baseline="0" dirty="0" smtClean="0">
                <a:sym typeface="Wingdings" panose="05000000000000000000" pitchFamily="2" charset="2"/>
              </a:rPr>
              <a:t> </a:t>
            </a:r>
            <a:r>
              <a:rPr lang="nl-NL" baseline="0" dirty="0" err="1" smtClean="0">
                <a:sym typeface="Wingdings" panose="05000000000000000000" pitchFamily="2" charset="2"/>
              </a:rPr>
              <a:t>proposals</a:t>
            </a:r>
            <a:r>
              <a:rPr lang="nl-NL" baseline="0" dirty="0" smtClean="0">
                <a:sym typeface="Wingdings" panose="05000000000000000000" pitchFamily="2" charset="2"/>
              </a:rPr>
              <a:t> (large budgets e.g. 50mio EUR, </a:t>
            </a:r>
            <a:r>
              <a:rPr lang="nl-NL" baseline="0" dirty="0" err="1" smtClean="0">
                <a:sym typeface="Wingdings" panose="05000000000000000000" pitchFamily="2" charset="2"/>
              </a:rPr>
              <a:t>too</a:t>
            </a:r>
            <a:r>
              <a:rPr lang="nl-NL" baseline="0" dirty="0" smtClean="0">
                <a:sym typeface="Wingdings" panose="05000000000000000000" pitchFamily="2" charset="2"/>
              </a:rPr>
              <a:t> large </a:t>
            </a:r>
            <a:r>
              <a:rPr lang="nl-NL" baseline="0" dirty="0" err="1" smtClean="0">
                <a:sym typeface="Wingdings" panose="05000000000000000000" pitchFamily="2" charset="2"/>
              </a:rPr>
              <a:t>for</a:t>
            </a:r>
            <a:r>
              <a:rPr lang="nl-NL" baseline="0" dirty="0" smtClean="0">
                <a:sym typeface="Wingdings" panose="05000000000000000000" pitchFamily="2" charset="2"/>
              </a:rPr>
              <a:t> </a:t>
            </a:r>
            <a:r>
              <a:rPr lang="nl-NL" baseline="0" dirty="0" err="1" smtClean="0">
                <a:sym typeface="Wingdings" panose="05000000000000000000" pitchFamily="2" charset="2"/>
              </a:rPr>
              <a:t>CSOs</a:t>
            </a:r>
            <a:r>
              <a:rPr lang="nl-NL" baseline="0" dirty="0" smtClean="0">
                <a:sym typeface="Wingdings" panose="05000000000000000000" pitchFamily="2" charset="2"/>
              </a:rPr>
              <a:t> </a:t>
            </a:r>
            <a:r>
              <a:rPr lang="nl-NL" baseline="0" dirty="0" err="1" smtClean="0">
                <a:sym typeface="Wingdings" panose="05000000000000000000" pitchFamily="2" charset="2"/>
              </a:rPr>
              <a:t>to</a:t>
            </a:r>
            <a:r>
              <a:rPr lang="nl-NL" baseline="0" dirty="0" smtClean="0">
                <a:sym typeface="Wingdings" panose="05000000000000000000" pitchFamily="2" charset="2"/>
              </a:rPr>
              <a:t> </a:t>
            </a:r>
            <a:r>
              <a:rPr lang="nl-NL" baseline="0" dirty="0" err="1" smtClean="0">
                <a:sym typeface="Wingdings" panose="05000000000000000000" pitchFamily="2" charset="2"/>
              </a:rPr>
              <a:t>absorb</a:t>
            </a:r>
            <a:r>
              <a:rPr lang="nl-NL" baseline="0" dirty="0" smtClean="0">
                <a:sym typeface="Wingdings" panose="05000000000000000000" pitchFamily="2" charset="2"/>
              </a:rPr>
              <a:t>, </a:t>
            </a:r>
            <a:r>
              <a:rPr lang="nl-NL" baseline="0" dirty="0" err="1" smtClean="0">
                <a:sym typeface="Wingdings" panose="05000000000000000000" pitchFamily="2" charset="2"/>
              </a:rPr>
              <a:t>only</a:t>
            </a:r>
            <a:r>
              <a:rPr lang="nl-NL" baseline="0" dirty="0" smtClean="0">
                <a:sym typeface="Wingdings" panose="05000000000000000000" pitchFamily="2" charset="2"/>
              </a:rPr>
              <a:t> </a:t>
            </a:r>
            <a:r>
              <a:rPr lang="nl-NL" baseline="0" dirty="0" err="1" smtClean="0">
                <a:sym typeface="Wingdings" panose="05000000000000000000" pitchFamily="2" charset="2"/>
              </a:rPr>
              <a:t>suiting</a:t>
            </a:r>
            <a:r>
              <a:rPr lang="nl-NL" baseline="0" dirty="0" smtClean="0">
                <a:sym typeface="Wingdings" panose="05000000000000000000" pitchFamily="2" charset="2"/>
              </a:rPr>
              <a:t> </a:t>
            </a:r>
            <a:r>
              <a:rPr lang="nl-NL" baseline="0" dirty="0" err="1" smtClean="0">
                <a:sym typeface="Wingdings" panose="05000000000000000000" pitchFamily="2" charset="2"/>
              </a:rPr>
              <a:t>the</a:t>
            </a:r>
            <a:r>
              <a:rPr lang="nl-NL" baseline="0" dirty="0" smtClean="0">
                <a:sym typeface="Wingdings" panose="05000000000000000000" pitchFamily="2" charset="2"/>
              </a:rPr>
              <a:t> management </a:t>
            </a:r>
            <a:r>
              <a:rPr lang="nl-NL" baseline="0" dirty="0" err="1" smtClean="0">
                <a:sym typeface="Wingdings" panose="05000000000000000000" pitchFamily="2" charset="2"/>
              </a:rPr>
              <a:t>and</a:t>
            </a:r>
            <a:r>
              <a:rPr lang="nl-NL" baseline="0" dirty="0" smtClean="0">
                <a:sym typeface="Wingdings" panose="05000000000000000000" pitchFamily="2" charset="2"/>
              </a:rPr>
              <a:t> agenda’s of </a:t>
            </a:r>
            <a:r>
              <a:rPr lang="nl-NL" baseline="0" dirty="0" err="1" smtClean="0">
                <a:sym typeface="Wingdings" panose="05000000000000000000" pitchFamily="2" charset="2"/>
              </a:rPr>
              <a:t>multi’s</a:t>
            </a:r>
            <a:r>
              <a:rPr lang="nl-NL" baseline="0" dirty="0" smtClean="0">
                <a:sym typeface="Wingdings" panose="05000000000000000000" pitchFamily="2" charset="2"/>
              </a:rPr>
              <a:t> </a:t>
            </a:r>
            <a:r>
              <a:rPr lang="nl-NL" baseline="0" dirty="0" err="1" smtClean="0">
                <a:sym typeface="Wingdings" panose="05000000000000000000" pitchFamily="2" charset="2"/>
              </a:rPr>
              <a:t>and</a:t>
            </a:r>
            <a:r>
              <a:rPr lang="nl-NL" baseline="0" dirty="0" smtClean="0">
                <a:sym typeface="Wingdings" panose="05000000000000000000" pitchFamily="2" charset="2"/>
              </a:rPr>
              <a:t> </a:t>
            </a:r>
            <a:r>
              <a:rPr lang="nl-NL" baseline="0" dirty="0" err="1" smtClean="0">
                <a:sym typeface="Wingdings" panose="05000000000000000000" pitchFamily="2" charset="2"/>
              </a:rPr>
              <a:t>agencies</a:t>
            </a:r>
            <a:r>
              <a:rPr lang="nl-NL" baseline="0" dirty="0" smtClean="0">
                <a:sym typeface="Wingdings" panose="05000000000000000000" pitchFamily="2" charset="2"/>
              </a:rPr>
              <a:t>)  </a:t>
            </a:r>
            <a:r>
              <a:rPr lang="nl-NL" baseline="0" dirty="0" err="1" smtClean="0">
                <a:sym typeface="Wingdings" panose="05000000000000000000" pitchFamily="2" charset="2"/>
              </a:rPr>
              <a:t>shrinking</a:t>
            </a:r>
            <a:r>
              <a:rPr lang="nl-NL" baseline="0" dirty="0" smtClean="0">
                <a:sym typeface="Wingdings" panose="05000000000000000000" pitchFamily="2" charset="2"/>
              </a:rPr>
              <a:t> </a:t>
            </a:r>
            <a:r>
              <a:rPr lang="nl-NL" baseline="0" dirty="0" err="1" smtClean="0">
                <a:sym typeface="Wingdings" panose="05000000000000000000" pitchFamily="2" charset="2"/>
              </a:rPr>
              <a:t>civic</a:t>
            </a:r>
            <a:r>
              <a:rPr lang="nl-NL" baseline="0" dirty="0" smtClean="0">
                <a:sym typeface="Wingdings" panose="05000000000000000000" pitchFamily="2" charset="2"/>
              </a:rPr>
              <a:t> </a:t>
            </a:r>
            <a:r>
              <a:rPr lang="nl-NL" baseline="0" dirty="0" err="1" smtClean="0">
                <a:sym typeface="Wingdings" panose="05000000000000000000" pitchFamily="2" charset="2"/>
              </a:rPr>
              <a:t>space</a:t>
            </a:r>
            <a:endParaRPr lang="nl-NL" baseline="0" dirty="0" smtClean="0">
              <a:sym typeface="Wingdings" panose="05000000000000000000" pitchFamily="2" charset="2"/>
            </a:endParaRPr>
          </a:p>
          <a:p>
            <a:pPr marL="0" lvl="0" indent="0" algn="l" rtl="0">
              <a:lnSpc>
                <a:spcPct val="100000"/>
              </a:lnSpc>
              <a:spcBef>
                <a:spcPts val="0"/>
              </a:spcBef>
              <a:spcAft>
                <a:spcPts val="0"/>
              </a:spcAft>
              <a:buSzPts val="1100"/>
              <a:buNone/>
            </a:pPr>
            <a:r>
              <a:rPr lang="nl-NL" baseline="0" dirty="0" smtClean="0">
                <a:sym typeface="Wingdings" panose="05000000000000000000" pitchFamily="2" charset="2"/>
              </a:rPr>
              <a:t>Concord </a:t>
            </a:r>
            <a:r>
              <a:rPr lang="nl-NL" baseline="0" dirty="0" err="1" smtClean="0">
                <a:sym typeface="Wingdings" panose="05000000000000000000" pitchFamily="2" charset="2"/>
              </a:rPr>
              <a:t>pledges</a:t>
            </a:r>
            <a:r>
              <a:rPr lang="nl-NL" baseline="0" dirty="0" smtClean="0">
                <a:sym typeface="Wingdings" panose="05000000000000000000" pitchFamily="2" charset="2"/>
              </a:rPr>
              <a:t> </a:t>
            </a:r>
            <a:r>
              <a:rPr lang="nl-NL" baseline="0" dirty="0" err="1" smtClean="0">
                <a:sym typeface="Wingdings" panose="05000000000000000000" pitchFamily="2" charset="2"/>
              </a:rPr>
              <a:t>to</a:t>
            </a:r>
            <a:r>
              <a:rPr lang="nl-NL" baseline="0" dirty="0" smtClean="0">
                <a:sym typeface="Wingdings" panose="05000000000000000000" pitchFamily="2" charset="2"/>
              </a:rPr>
              <a:t> keep EU </a:t>
            </a:r>
            <a:r>
              <a:rPr lang="nl-NL" baseline="0" dirty="0" err="1" smtClean="0">
                <a:sym typeface="Wingdings" panose="05000000000000000000" pitchFamily="2" charset="2"/>
              </a:rPr>
              <a:t>funding</a:t>
            </a:r>
            <a:r>
              <a:rPr lang="nl-NL" baseline="0" dirty="0" smtClean="0">
                <a:sym typeface="Wingdings" panose="05000000000000000000" pitchFamily="2" charset="2"/>
              </a:rPr>
              <a:t> more </a:t>
            </a:r>
            <a:r>
              <a:rPr lang="nl-NL" baseline="0" dirty="0" err="1" smtClean="0">
                <a:sym typeface="Wingdings" panose="05000000000000000000" pitchFamily="2" charset="2"/>
              </a:rPr>
              <a:t>accessible</a:t>
            </a:r>
            <a:r>
              <a:rPr lang="nl-NL" baseline="0" dirty="0" smtClean="0">
                <a:sym typeface="Wingdings" panose="05000000000000000000" pitchFamily="2" charset="2"/>
              </a:rPr>
              <a:t> </a:t>
            </a:r>
            <a:r>
              <a:rPr lang="nl-NL" baseline="0" dirty="0" err="1" smtClean="0">
                <a:sym typeface="Wingdings" panose="05000000000000000000" pitchFamily="2" charset="2"/>
              </a:rPr>
              <a:t>to</a:t>
            </a:r>
            <a:r>
              <a:rPr lang="nl-NL" baseline="0" dirty="0" smtClean="0">
                <a:sym typeface="Wingdings" panose="05000000000000000000" pitchFamily="2" charset="2"/>
              </a:rPr>
              <a:t> </a:t>
            </a:r>
            <a:r>
              <a:rPr lang="nl-NL" baseline="0" dirty="0" err="1" smtClean="0">
                <a:sym typeface="Wingdings" panose="05000000000000000000" pitchFamily="2" charset="2"/>
              </a:rPr>
              <a:t>CSOs</a:t>
            </a:r>
            <a:r>
              <a:rPr lang="nl-NL" baseline="0" dirty="0" smtClean="0">
                <a:sym typeface="Wingdings" panose="05000000000000000000" pitchFamily="2" charset="2"/>
              </a:rPr>
              <a:t> (</a:t>
            </a:r>
            <a:r>
              <a:rPr lang="nl-NL" baseline="0" dirty="0" err="1" smtClean="0">
                <a:sym typeface="Wingdings" panose="05000000000000000000" pitchFamily="2" charset="2"/>
              </a:rPr>
              <a:t>see</a:t>
            </a:r>
            <a:r>
              <a:rPr lang="nl-NL" baseline="0" dirty="0" smtClean="0">
                <a:sym typeface="Wingdings" panose="05000000000000000000" pitchFamily="2" charset="2"/>
              </a:rPr>
              <a:t> slide 17)</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147bda3db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g3147bda3dbe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147bda3dbe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3" name="Google Shape;143;g3147bda3dbe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rgbClr val="222222"/>
              </a:buClr>
              <a:buSzPts val="1100"/>
              <a:buChar char="-"/>
            </a:pPr>
            <a:r>
              <a:rPr lang="en-US" dirty="0">
                <a:solidFill>
                  <a:srgbClr val="222222"/>
                </a:solidFill>
                <a:highlight>
                  <a:srgbClr val="FFFFFF"/>
                </a:highlight>
              </a:rPr>
              <a:t>The revision of the NDICI incorporates the outcomes of the Multiannual Financial Framework review, which included a €2 billion redeployment of funds within the NDICI-GE. This resulted </a:t>
            </a:r>
            <a:r>
              <a:rPr lang="en-US" b="1" dirty="0">
                <a:solidFill>
                  <a:srgbClr val="222222"/>
                </a:solidFill>
                <a:highlight>
                  <a:srgbClr val="FFFFFF"/>
                </a:highlight>
              </a:rPr>
              <a:t>in a 7.48% pro-rata reduction across all NDICI – GE budgets</a:t>
            </a:r>
            <a:r>
              <a:rPr lang="en-US" dirty="0">
                <a:solidFill>
                  <a:srgbClr val="222222"/>
                </a:solidFill>
                <a:highlight>
                  <a:srgbClr val="FFFFFF"/>
                </a:highlight>
              </a:rPr>
              <a:t> for 2025–2027, excluding the cushion and support expenditure. While regional envelopes are also reduced on a pro-rata basis, the cuts within each envelope are applied in a differentiated manner.</a:t>
            </a:r>
            <a:endParaRPr dirty="0">
              <a:solidFill>
                <a:srgbClr val="222222"/>
              </a:solidFill>
              <a:highlight>
                <a:srgbClr val="FFFFFF"/>
              </a:highlight>
            </a:endParaRPr>
          </a:p>
          <a:p>
            <a:pPr marL="457200" lvl="0" indent="-298450" algn="l" rtl="0">
              <a:lnSpc>
                <a:spcPct val="100000"/>
              </a:lnSpc>
              <a:spcBef>
                <a:spcPts val="0"/>
              </a:spcBef>
              <a:spcAft>
                <a:spcPts val="0"/>
              </a:spcAft>
              <a:buSzPts val="1100"/>
              <a:buChar char="-"/>
            </a:pPr>
            <a:r>
              <a:rPr lang="nl-NL" dirty="0" smtClean="0"/>
              <a:t>The cuts are </a:t>
            </a:r>
            <a:r>
              <a:rPr lang="nl-NL" dirty="0" err="1" smtClean="0"/>
              <a:t>very</a:t>
            </a:r>
            <a:r>
              <a:rPr lang="nl-NL" baseline="0" dirty="0" smtClean="0"/>
              <a:t> </a:t>
            </a:r>
            <a:r>
              <a:rPr lang="nl-NL" baseline="0" dirty="0" err="1" smtClean="0"/>
              <a:t>dependent</a:t>
            </a:r>
            <a:r>
              <a:rPr lang="nl-NL" baseline="0" dirty="0" smtClean="0"/>
              <a:t> on </a:t>
            </a:r>
            <a:r>
              <a:rPr lang="nl-NL" baseline="0" dirty="0" err="1" smtClean="0"/>
              <a:t>EUs</a:t>
            </a:r>
            <a:r>
              <a:rPr lang="nl-NL" baseline="0" dirty="0" smtClean="0"/>
              <a:t> </a:t>
            </a:r>
            <a:r>
              <a:rPr lang="nl-NL" baseline="0" dirty="0" err="1" smtClean="0"/>
              <a:t>political</a:t>
            </a:r>
            <a:r>
              <a:rPr lang="nl-NL" baseline="0" dirty="0" smtClean="0"/>
              <a:t> </a:t>
            </a:r>
            <a:r>
              <a:rPr lang="nl-NL" baseline="0" dirty="0" err="1" smtClean="0"/>
              <a:t>interests</a:t>
            </a:r>
            <a:r>
              <a:rPr lang="nl-NL" baseline="0" dirty="0" smtClean="0"/>
              <a:t> </a:t>
            </a:r>
            <a:r>
              <a:rPr lang="nl-NL" baseline="0" dirty="0" err="1" smtClean="0"/>
              <a:t>and</a:t>
            </a:r>
            <a:r>
              <a:rPr lang="nl-NL" baseline="0" dirty="0" smtClean="0"/>
              <a:t> </a:t>
            </a:r>
            <a:r>
              <a:rPr lang="nl-NL" baseline="0" dirty="0" err="1" smtClean="0"/>
              <a:t>geographical</a:t>
            </a:r>
            <a:r>
              <a:rPr lang="nl-NL" baseline="0" dirty="0" smtClean="0"/>
              <a:t> relations (</a:t>
            </a:r>
            <a:r>
              <a:rPr lang="nl-NL" baseline="0" dirty="0" err="1" smtClean="0"/>
              <a:t>meaning</a:t>
            </a:r>
            <a:r>
              <a:rPr lang="nl-NL" baseline="0" dirty="0" smtClean="0"/>
              <a:t> cuts </a:t>
            </a:r>
            <a:r>
              <a:rPr lang="nl-NL" baseline="0" dirty="0" err="1" smtClean="0"/>
              <a:t>can</a:t>
            </a:r>
            <a:r>
              <a:rPr lang="nl-NL" baseline="0" dirty="0" smtClean="0"/>
              <a:t> </a:t>
            </a:r>
            <a:r>
              <a:rPr lang="nl-NL" baseline="0" dirty="0" err="1" smtClean="0"/>
              <a:t>be</a:t>
            </a:r>
            <a:r>
              <a:rPr lang="nl-NL" baseline="0" dirty="0" smtClean="0"/>
              <a:t> </a:t>
            </a:r>
            <a:r>
              <a:rPr lang="nl-NL" baseline="0" dirty="0" err="1" smtClean="0"/>
              <a:t>much</a:t>
            </a:r>
            <a:r>
              <a:rPr lang="nl-NL" baseline="0" dirty="0" smtClean="0"/>
              <a:t> </a:t>
            </a:r>
            <a:r>
              <a:rPr lang="nl-NL" baseline="0" dirty="0" err="1" smtClean="0"/>
              <a:t>larger</a:t>
            </a:r>
            <a:r>
              <a:rPr lang="nl-NL" baseline="0" dirty="0" smtClean="0"/>
              <a:t> in </a:t>
            </a:r>
            <a:r>
              <a:rPr lang="nl-NL" baseline="0" dirty="0" err="1" smtClean="0"/>
              <a:t>one</a:t>
            </a:r>
            <a:r>
              <a:rPr lang="nl-NL" baseline="0" dirty="0" smtClean="0"/>
              <a:t> </a:t>
            </a:r>
            <a:r>
              <a:rPr lang="nl-NL" baseline="0" dirty="0" err="1" smtClean="0"/>
              <a:t>region</a:t>
            </a:r>
            <a:r>
              <a:rPr lang="nl-NL" baseline="0" dirty="0" smtClean="0"/>
              <a:t> </a:t>
            </a:r>
            <a:r>
              <a:rPr lang="nl-NL" baseline="0" dirty="0" err="1" smtClean="0"/>
              <a:t>than</a:t>
            </a:r>
            <a:r>
              <a:rPr lang="nl-NL" baseline="0" dirty="0" smtClean="0"/>
              <a:t> </a:t>
            </a:r>
            <a:r>
              <a:rPr lang="nl-NL" baseline="0" dirty="0" err="1" smtClean="0"/>
              <a:t>another</a:t>
            </a:r>
            <a:r>
              <a:rPr lang="nl-NL" baseline="0" dirty="0" smtClean="0"/>
              <a:t>)</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bfaac14652_1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g2bfaac14652_1_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bfaac14652_1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Google Shape;159;g2bfaac14652_1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bfaac14652_1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2bfaac14652_1_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147bda3dbe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g3147bda3dbe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Reach out </a:t>
            </a:r>
            <a:r>
              <a:rPr lang="nl-NL" dirty="0" err="1" smtClean="0"/>
              <a:t>to</a:t>
            </a:r>
            <a:r>
              <a:rPr lang="nl-NL" dirty="0" smtClean="0"/>
              <a:t> </a:t>
            </a:r>
            <a:r>
              <a:rPr lang="nl-NL" dirty="0" err="1" smtClean="0"/>
              <a:t>your</a:t>
            </a:r>
            <a:r>
              <a:rPr lang="nl-NL" dirty="0" smtClean="0"/>
              <a:t> member</a:t>
            </a:r>
            <a:r>
              <a:rPr lang="nl-NL" baseline="0" dirty="0" smtClean="0"/>
              <a:t> state </a:t>
            </a:r>
            <a:r>
              <a:rPr lang="nl-NL" baseline="0" dirty="0" err="1" smtClean="0"/>
              <a:t>agencies</a:t>
            </a:r>
            <a:r>
              <a:rPr lang="nl-NL" baseline="0" dirty="0" smtClean="0"/>
              <a:t> (</a:t>
            </a:r>
            <a:r>
              <a:rPr lang="nl-NL" baseline="0" dirty="0" err="1" smtClean="0"/>
              <a:t>Enabel</a:t>
            </a:r>
            <a:r>
              <a:rPr lang="nl-NL" baseline="0" dirty="0" smtClean="0"/>
              <a:t>), </a:t>
            </a:r>
            <a:r>
              <a:rPr lang="nl-NL" baseline="0" dirty="0" err="1" smtClean="0"/>
              <a:t>you</a:t>
            </a:r>
            <a:r>
              <a:rPr lang="nl-NL" baseline="0" dirty="0" smtClean="0"/>
              <a:t> </a:t>
            </a:r>
            <a:r>
              <a:rPr lang="nl-NL" baseline="0" dirty="0" err="1" smtClean="0"/>
              <a:t>need</a:t>
            </a:r>
            <a:r>
              <a:rPr lang="nl-NL" baseline="0" dirty="0" smtClean="0"/>
              <a:t> </a:t>
            </a:r>
            <a:r>
              <a:rPr lang="nl-NL" baseline="0" dirty="0" err="1" smtClean="0"/>
              <a:t>to</a:t>
            </a:r>
            <a:r>
              <a:rPr lang="nl-NL" baseline="0" dirty="0" smtClean="0"/>
              <a:t> </a:t>
            </a:r>
            <a:r>
              <a:rPr lang="nl-NL" baseline="0" dirty="0" err="1" smtClean="0"/>
              <a:t>be</a:t>
            </a:r>
            <a:r>
              <a:rPr lang="nl-NL" baseline="0" dirty="0" smtClean="0"/>
              <a:t> on </a:t>
            </a:r>
            <a:r>
              <a:rPr lang="nl-NL" baseline="0" dirty="0" err="1" smtClean="0"/>
              <a:t>their</a:t>
            </a:r>
            <a:r>
              <a:rPr lang="nl-NL" baseline="0" dirty="0" smtClean="0"/>
              <a:t> radar. We are </a:t>
            </a:r>
            <a:r>
              <a:rPr lang="nl-NL" baseline="0" dirty="0" err="1" smtClean="0"/>
              <a:t>evolving</a:t>
            </a:r>
            <a:r>
              <a:rPr lang="nl-NL" baseline="0" dirty="0" smtClean="0"/>
              <a:t> </a:t>
            </a:r>
            <a:r>
              <a:rPr lang="nl-NL" baseline="0" dirty="0" err="1" smtClean="0"/>
              <a:t>toward</a:t>
            </a:r>
            <a:r>
              <a:rPr lang="nl-NL" baseline="0" dirty="0" smtClean="0"/>
              <a:t> a call </a:t>
            </a:r>
            <a:r>
              <a:rPr lang="nl-NL" baseline="0" dirty="0" err="1" smtClean="0"/>
              <a:t>for</a:t>
            </a:r>
            <a:r>
              <a:rPr lang="nl-NL" baseline="0" dirty="0" smtClean="0"/>
              <a:t> </a:t>
            </a:r>
            <a:r>
              <a:rPr lang="nl-NL" baseline="0" dirty="0" err="1" smtClean="0"/>
              <a:t>proposals</a:t>
            </a:r>
            <a:r>
              <a:rPr lang="nl-NL" baseline="0" dirty="0" smtClean="0"/>
              <a:t> wave </a:t>
            </a:r>
            <a:r>
              <a:rPr lang="nl-NL" baseline="0" dirty="0" err="1" smtClean="0"/>
              <a:t>from</a:t>
            </a:r>
            <a:r>
              <a:rPr lang="nl-NL" baseline="0" dirty="0" smtClean="0"/>
              <a:t> EU </a:t>
            </a:r>
            <a:r>
              <a:rPr lang="nl-NL" baseline="0" dirty="0" err="1" smtClean="0"/>
              <a:t>to</a:t>
            </a:r>
            <a:r>
              <a:rPr lang="nl-NL" baseline="0" dirty="0" smtClean="0"/>
              <a:t> </a:t>
            </a:r>
            <a:r>
              <a:rPr lang="nl-NL" baseline="0" dirty="0" err="1" smtClean="0"/>
              <a:t>agencies</a:t>
            </a:r>
            <a:r>
              <a:rPr lang="nl-NL" baseline="0" dirty="0" smtClean="0"/>
              <a:t> </a:t>
            </a:r>
            <a:r>
              <a:rPr lang="nl-NL" baseline="0" dirty="0" err="1" smtClean="0"/>
              <a:t>and</a:t>
            </a:r>
            <a:r>
              <a:rPr lang="nl-NL" baseline="0" dirty="0" smtClean="0"/>
              <a:t> </a:t>
            </a:r>
            <a:r>
              <a:rPr lang="nl-NL" baseline="0" dirty="0" err="1" smtClean="0"/>
              <a:t>agencies</a:t>
            </a:r>
            <a:r>
              <a:rPr lang="nl-NL" baseline="0" dirty="0" smtClean="0"/>
              <a:t> </a:t>
            </a:r>
            <a:r>
              <a:rPr lang="nl-NL" baseline="0" dirty="0" err="1" smtClean="0"/>
              <a:t>to</a:t>
            </a:r>
            <a:r>
              <a:rPr lang="nl-NL" baseline="0" dirty="0" smtClean="0"/>
              <a:t> </a:t>
            </a:r>
            <a:r>
              <a:rPr lang="nl-NL" baseline="0" dirty="0" err="1" smtClean="0"/>
              <a:t>CSOs</a:t>
            </a:r>
            <a:endParaRPr lang="nl-NL" baseline="0" dirty="0" smtClean="0"/>
          </a:p>
          <a:p>
            <a:pPr marL="0" lvl="0" indent="0" algn="l" rtl="0">
              <a:lnSpc>
                <a:spcPct val="100000"/>
              </a:lnSpc>
              <a:spcBef>
                <a:spcPts val="0"/>
              </a:spcBef>
              <a:spcAft>
                <a:spcPts val="0"/>
              </a:spcAft>
              <a:buSzPts val="1100"/>
              <a:buNone/>
            </a:pPr>
            <a:r>
              <a:rPr lang="nl-NL" baseline="0" dirty="0" smtClean="0"/>
              <a:t>State </a:t>
            </a:r>
            <a:r>
              <a:rPr lang="nl-NL" baseline="0" dirty="0" err="1" smtClean="0"/>
              <a:t>agencies</a:t>
            </a:r>
            <a:r>
              <a:rPr lang="nl-NL" baseline="0" dirty="0" smtClean="0"/>
              <a:t> must </a:t>
            </a:r>
            <a:r>
              <a:rPr lang="nl-NL" baseline="0" dirty="0" err="1" smtClean="0"/>
              <a:t>be</a:t>
            </a:r>
            <a:r>
              <a:rPr lang="nl-NL" baseline="0" dirty="0" smtClean="0"/>
              <a:t> </a:t>
            </a:r>
            <a:r>
              <a:rPr lang="nl-NL" baseline="0" dirty="0" err="1" smtClean="0"/>
              <a:t>aware</a:t>
            </a:r>
            <a:r>
              <a:rPr lang="nl-NL" baseline="0" dirty="0" smtClean="0"/>
              <a:t> of </a:t>
            </a:r>
            <a:r>
              <a:rPr lang="nl-NL" baseline="0" dirty="0" err="1" smtClean="0"/>
              <a:t>what</a:t>
            </a:r>
            <a:r>
              <a:rPr lang="nl-NL" baseline="0" dirty="0" smtClean="0"/>
              <a:t> </a:t>
            </a:r>
            <a:r>
              <a:rPr lang="nl-NL" baseline="0" dirty="0" err="1" smtClean="0"/>
              <a:t>your</a:t>
            </a:r>
            <a:r>
              <a:rPr lang="nl-NL" baseline="0" dirty="0" smtClean="0"/>
              <a:t> </a:t>
            </a:r>
            <a:r>
              <a:rPr lang="nl-NL" baseline="0" dirty="0" err="1" smtClean="0"/>
              <a:t>organisation</a:t>
            </a:r>
            <a:r>
              <a:rPr lang="nl-NL" baseline="0" dirty="0" smtClean="0"/>
              <a:t> is </a:t>
            </a:r>
            <a:r>
              <a:rPr lang="nl-NL" baseline="0" dirty="0" err="1" smtClean="0"/>
              <a:t>doing</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bfaac14652_1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g2bfaac14652_1_1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g2bdab48a34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 name="Google Shape;47;g2bdab48a349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bfaac14652_1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g2bfaac14652_1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bfaac14652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 name="Google Shape;59;g2bfaac14652_1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Next</a:t>
            </a:r>
            <a:r>
              <a:rPr lang="nl-NL" baseline="0" dirty="0" smtClean="0"/>
              <a:t> MFF 2028 – 2034, as of </a:t>
            </a:r>
            <a:r>
              <a:rPr lang="nl-NL" baseline="0" dirty="0" err="1" smtClean="0"/>
              <a:t>today</a:t>
            </a:r>
            <a:r>
              <a:rPr lang="nl-NL" baseline="0" dirty="0" smtClean="0"/>
              <a:t> we are in </a:t>
            </a:r>
            <a:r>
              <a:rPr lang="nl-NL" baseline="0" dirty="0" err="1" smtClean="0"/>
              <a:t>the</a:t>
            </a:r>
            <a:r>
              <a:rPr lang="nl-NL" baseline="0" dirty="0" smtClean="0"/>
              <a:t> </a:t>
            </a:r>
            <a:r>
              <a:rPr lang="nl-NL" baseline="0" dirty="0" err="1" smtClean="0"/>
              <a:t>prepatory</a:t>
            </a:r>
            <a:r>
              <a:rPr lang="nl-NL" baseline="0" dirty="0" smtClean="0"/>
              <a:t> </a:t>
            </a:r>
            <a:r>
              <a:rPr lang="nl-NL" baseline="0" dirty="0" err="1" smtClean="0"/>
              <a:t>phase</a:t>
            </a:r>
            <a:r>
              <a:rPr lang="nl-NL" baseline="0" dirty="0" smtClean="0"/>
              <a:t> of </a:t>
            </a:r>
            <a:r>
              <a:rPr lang="nl-NL" baseline="0" dirty="0" err="1" smtClean="0"/>
              <a:t>the</a:t>
            </a:r>
            <a:r>
              <a:rPr lang="nl-NL" baseline="0" dirty="0" smtClean="0"/>
              <a:t> next </a:t>
            </a:r>
            <a:r>
              <a:rPr lang="nl-NL" baseline="0" dirty="0" smtClean="0"/>
              <a:t>MFF28</a:t>
            </a:r>
          </a:p>
          <a:p>
            <a:pPr lvl="0"/>
            <a:r>
              <a:rPr lang="en-US" sz="1100" b="0" i="0" u="none" strike="noStrike" cap="none" dirty="0" smtClean="0">
                <a:solidFill>
                  <a:srgbClr val="000000"/>
                </a:solidFill>
                <a:effectLst/>
                <a:latin typeface="Arial"/>
                <a:ea typeface="Arial"/>
                <a:cs typeface="Arial"/>
                <a:sym typeface="Arial"/>
              </a:rPr>
              <a:t>budget covering the period from 2021 until 2027.</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The MFF includes several headings. Heading 6 is dedicated to  external cooperation of the EU with third countries and it represents 10% of MFF. </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Heading 6 includes the </a:t>
            </a:r>
            <a:r>
              <a:rPr lang="en-US" sz="1100" b="0" i="0" u="none" strike="noStrike" cap="none" dirty="0" err="1" smtClean="0">
                <a:solidFill>
                  <a:srgbClr val="000000"/>
                </a:solidFill>
                <a:effectLst/>
                <a:latin typeface="Arial"/>
                <a:ea typeface="Arial"/>
                <a:cs typeface="Arial"/>
                <a:sym typeface="Arial"/>
              </a:rPr>
              <a:t>Neighbourhood</a:t>
            </a:r>
            <a:r>
              <a:rPr lang="en-US" sz="1100" b="0" i="0" u="none" strike="noStrike" cap="none" dirty="0" smtClean="0">
                <a:solidFill>
                  <a:srgbClr val="000000"/>
                </a:solidFill>
                <a:effectLst/>
                <a:latin typeface="Arial"/>
                <a:ea typeface="Arial"/>
                <a:cs typeface="Arial"/>
                <a:sym typeface="Arial"/>
              </a:rPr>
              <a:t>, development and international cooperation instrument (NDICI - Global Europe), which represents around 72% of the funding in Heading 6. </a:t>
            </a:r>
            <a:endParaRPr lang="nl-BE" sz="1100" b="0" i="0" u="none" strike="noStrike" cap="none" dirty="0" smtClean="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lang="nl-NL" baseline="0" dirty="0" smtClean="0"/>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2bfaac14652_1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 name="Google Shape;67;g2bfaac14652_1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NDICI is split</a:t>
            </a:r>
            <a:r>
              <a:rPr lang="nl-NL" baseline="0" dirty="0" smtClean="0"/>
              <a:t> </a:t>
            </a:r>
            <a:r>
              <a:rPr lang="nl-NL" baseline="0" dirty="0" err="1" smtClean="0"/>
              <a:t>into</a:t>
            </a:r>
            <a:r>
              <a:rPr lang="nl-NL" baseline="0" dirty="0" smtClean="0"/>
              <a:t> 3 </a:t>
            </a:r>
            <a:r>
              <a:rPr lang="nl-NL" baseline="0" dirty="0" err="1" smtClean="0"/>
              <a:t>pillars</a:t>
            </a:r>
            <a:r>
              <a:rPr lang="nl-NL" baseline="0" dirty="0" smtClean="0"/>
              <a:t>: </a:t>
            </a:r>
            <a:r>
              <a:rPr lang="nl-NL" baseline="0" dirty="0" err="1" smtClean="0"/>
              <a:t>all</a:t>
            </a:r>
            <a:r>
              <a:rPr lang="nl-NL" baseline="0" dirty="0" smtClean="0"/>
              <a:t> </a:t>
            </a:r>
            <a:r>
              <a:rPr lang="nl-NL" baseline="0" dirty="0" err="1" smtClean="0"/>
              <a:t>offering</a:t>
            </a:r>
            <a:r>
              <a:rPr lang="nl-NL" baseline="0" dirty="0" smtClean="0"/>
              <a:t> support </a:t>
            </a:r>
            <a:r>
              <a:rPr lang="nl-NL" baseline="0" dirty="0" err="1" smtClean="0"/>
              <a:t>to</a:t>
            </a:r>
            <a:r>
              <a:rPr lang="nl-NL" baseline="0" dirty="0" smtClean="0"/>
              <a:t> </a:t>
            </a:r>
            <a:r>
              <a:rPr lang="nl-NL" baseline="0" dirty="0" err="1" smtClean="0"/>
              <a:t>civil</a:t>
            </a:r>
            <a:r>
              <a:rPr lang="nl-NL" baseline="0" dirty="0" smtClean="0"/>
              <a:t> society </a:t>
            </a:r>
            <a:r>
              <a:rPr lang="nl-NL" baseline="0" dirty="0" err="1" smtClean="0"/>
              <a:t>organisations</a:t>
            </a:r>
            <a:r>
              <a:rPr lang="nl-NL" baseline="0" dirty="0" smtClean="0"/>
              <a:t> (</a:t>
            </a:r>
            <a:r>
              <a:rPr lang="nl-NL" baseline="0" dirty="0" err="1" smtClean="0"/>
              <a:t>not</a:t>
            </a:r>
            <a:r>
              <a:rPr lang="nl-NL" baseline="0" dirty="0" smtClean="0"/>
              <a:t> </a:t>
            </a:r>
            <a:r>
              <a:rPr lang="nl-NL" baseline="0" dirty="0" err="1" smtClean="0"/>
              <a:t>merely</a:t>
            </a:r>
            <a:r>
              <a:rPr lang="nl-NL" baseline="0" dirty="0" smtClean="0"/>
              <a:t> </a:t>
            </a:r>
            <a:r>
              <a:rPr lang="nl-NL" baseline="0" dirty="0" err="1" smtClean="0"/>
              <a:t>the</a:t>
            </a:r>
            <a:r>
              <a:rPr lang="nl-NL" baseline="0" dirty="0" smtClean="0"/>
              <a:t> </a:t>
            </a:r>
            <a:r>
              <a:rPr lang="nl-NL" baseline="0" dirty="0" err="1" smtClean="0"/>
              <a:t>thematic</a:t>
            </a:r>
            <a:r>
              <a:rPr lang="nl-NL" baseline="0" dirty="0" smtClean="0"/>
              <a:t> envelop)</a:t>
            </a:r>
          </a:p>
          <a:p>
            <a:pPr marL="171450" lvl="0" indent="-171450" algn="l" rtl="0">
              <a:lnSpc>
                <a:spcPct val="100000"/>
              </a:lnSpc>
              <a:spcBef>
                <a:spcPts val="0"/>
              </a:spcBef>
              <a:spcAft>
                <a:spcPts val="0"/>
              </a:spcAft>
              <a:buSzPts val="1100"/>
              <a:buFontTx/>
              <a:buChar char="-"/>
            </a:pPr>
            <a:r>
              <a:rPr lang="nl-NL" baseline="0" dirty="0" err="1" smtClean="0"/>
              <a:t>Geographic</a:t>
            </a:r>
            <a:r>
              <a:rPr lang="nl-NL" baseline="0" dirty="0" smtClean="0"/>
              <a:t> </a:t>
            </a:r>
            <a:r>
              <a:rPr lang="nl-NL" baseline="0" dirty="0" err="1" smtClean="0"/>
              <a:t>pillar</a:t>
            </a:r>
            <a:r>
              <a:rPr lang="nl-NL" baseline="0" dirty="0" smtClean="0"/>
              <a:t> was </a:t>
            </a:r>
            <a:r>
              <a:rPr lang="nl-NL" baseline="0" dirty="0" err="1" smtClean="0"/>
              <a:t>the</a:t>
            </a:r>
            <a:r>
              <a:rPr lang="nl-NL" baseline="0" dirty="0" smtClean="0"/>
              <a:t> most important </a:t>
            </a:r>
            <a:r>
              <a:rPr lang="nl-NL" baseline="0" dirty="0" err="1" smtClean="0"/>
              <a:t>pillar</a:t>
            </a:r>
            <a:r>
              <a:rPr lang="nl-NL" baseline="0" dirty="0" smtClean="0"/>
              <a:t> as </a:t>
            </a:r>
            <a:r>
              <a:rPr lang="nl-NL" baseline="0" dirty="0" err="1" smtClean="0"/>
              <a:t>it</a:t>
            </a:r>
            <a:r>
              <a:rPr lang="nl-NL" baseline="0" dirty="0" smtClean="0"/>
              <a:t> covers 75% of </a:t>
            </a:r>
            <a:r>
              <a:rPr lang="nl-NL" baseline="0" dirty="0" err="1" smtClean="0"/>
              <a:t>the</a:t>
            </a:r>
            <a:r>
              <a:rPr lang="nl-NL" baseline="0" dirty="0" smtClean="0"/>
              <a:t> instrument.</a:t>
            </a:r>
          </a:p>
          <a:p>
            <a:pPr marL="171450" lvl="0" indent="-171450" algn="l" rtl="0">
              <a:lnSpc>
                <a:spcPct val="100000"/>
              </a:lnSpc>
              <a:spcBef>
                <a:spcPts val="0"/>
              </a:spcBef>
              <a:spcAft>
                <a:spcPts val="0"/>
              </a:spcAft>
              <a:buSzPts val="1100"/>
              <a:buFontTx/>
              <a:buChar char="-"/>
            </a:pPr>
            <a:r>
              <a:rPr lang="nl-NL" baseline="0" dirty="0" err="1" smtClean="0"/>
              <a:t>Thematic</a:t>
            </a:r>
            <a:r>
              <a:rPr lang="nl-NL" baseline="0" dirty="0" smtClean="0"/>
              <a:t>: must touches </a:t>
            </a:r>
            <a:r>
              <a:rPr lang="nl-NL" baseline="0" dirty="0" err="1" smtClean="0"/>
              <a:t>upon</a:t>
            </a:r>
            <a:r>
              <a:rPr lang="nl-NL" baseline="0" dirty="0" smtClean="0"/>
              <a:t> </a:t>
            </a:r>
            <a:r>
              <a:rPr lang="nl-NL" baseline="0" dirty="0" err="1" smtClean="0"/>
              <a:t>the</a:t>
            </a:r>
            <a:r>
              <a:rPr lang="nl-NL" baseline="0" dirty="0" smtClean="0"/>
              <a:t> CSO programs. </a:t>
            </a:r>
            <a:r>
              <a:rPr lang="en-US" sz="1100" b="0" i="0" u="none" strike="noStrike" cap="none" dirty="0" smtClean="0">
                <a:solidFill>
                  <a:srgbClr val="000000"/>
                </a:solidFill>
                <a:effectLst/>
                <a:latin typeface="Arial"/>
                <a:ea typeface="Arial"/>
                <a:cs typeface="Arial"/>
                <a:sym typeface="Arial"/>
              </a:rPr>
              <a:t>CSOs have access to funding through CSO &amp; HR&amp;D thematic </a:t>
            </a:r>
            <a:r>
              <a:rPr lang="en-US" sz="1100" b="0" i="0" u="none" strike="noStrike" cap="none" dirty="0" err="1" smtClean="0">
                <a:solidFill>
                  <a:srgbClr val="000000"/>
                </a:solidFill>
                <a:effectLst/>
                <a:latin typeface="Arial"/>
                <a:ea typeface="Arial"/>
                <a:cs typeface="Arial"/>
                <a:sym typeface="Arial"/>
              </a:rPr>
              <a:t>programmes</a:t>
            </a:r>
            <a:r>
              <a:rPr lang="en-US" sz="1100" b="0" i="0" u="none" strike="noStrike" cap="none" dirty="0" smtClean="0">
                <a:solidFill>
                  <a:srgbClr val="000000"/>
                </a:solidFill>
                <a:effectLst/>
                <a:latin typeface="Arial"/>
                <a:ea typeface="Arial"/>
                <a:cs typeface="Arial"/>
                <a:sym typeface="Arial"/>
              </a:rPr>
              <a:t> (3%). </a:t>
            </a:r>
            <a:r>
              <a:rPr lang="nl-NL" baseline="0" dirty="0" err="1" smtClean="0"/>
              <a:t>However</a:t>
            </a:r>
            <a:r>
              <a:rPr lang="nl-NL" baseline="0" dirty="0" smtClean="0"/>
              <a:t> </a:t>
            </a:r>
            <a:r>
              <a:rPr lang="nl-NL" baseline="0" dirty="0" err="1" smtClean="0"/>
              <a:t>not</a:t>
            </a:r>
            <a:r>
              <a:rPr lang="nl-NL" baseline="0" dirty="0" smtClean="0"/>
              <a:t> </a:t>
            </a:r>
            <a:r>
              <a:rPr lang="nl-NL" baseline="0" dirty="0" err="1" smtClean="0"/>
              <a:t>the</a:t>
            </a:r>
            <a:r>
              <a:rPr lang="nl-NL" baseline="0" dirty="0" smtClean="0"/>
              <a:t> </a:t>
            </a:r>
            <a:r>
              <a:rPr lang="nl-NL" baseline="0" dirty="0" err="1" smtClean="0"/>
              <a:t>sole</a:t>
            </a:r>
            <a:r>
              <a:rPr lang="nl-NL" baseline="0" dirty="0" smtClean="0"/>
              <a:t> instrument of EU </a:t>
            </a:r>
            <a:r>
              <a:rPr lang="nl-NL" baseline="0" dirty="0" err="1" smtClean="0"/>
              <a:t>funding</a:t>
            </a:r>
            <a:r>
              <a:rPr lang="nl-NL" baseline="0" dirty="0" smtClean="0"/>
              <a:t> </a:t>
            </a:r>
            <a:r>
              <a:rPr lang="nl-NL" baseline="0" dirty="0" err="1" smtClean="0"/>
              <a:t>for</a:t>
            </a:r>
            <a:r>
              <a:rPr lang="nl-NL" baseline="0" dirty="0" smtClean="0"/>
              <a:t> </a:t>
            </a:r>
            <a:r>
              <a:rPr lang="nl-NL" baseline="0" dirty="0" err="1" smtClean="0"/>
              <a:t>Civil</a:t>
            </a:r>
            <a:r>
              <a:rPr lang="nl-NL" baseline="0" dirty="0" smtClean="0"/>
              <a:t> Society. </a:t>
            </a:r>
            <a:r>
              <a:rPr lang="nl-NL" baseline="0" dirty="0" err="1" smtClean="0"/>
              <a:t>Also</a:t>
            </a:r>
            <a:r>
              <a:rPr lang="nl-NL" baseline="0" dirty="0" smtClean="0"/>
              <a:t> </a:t>
            </a:r>
            <a:r>
              <a:rPr lang="nl-NL" baseline="0" dirty="0" err="1" smtClean="0"/>
              <a:t>opportunities</a:t>
            </a:r>
            <a:r>
              <a:rPr lang="nl-NL" baseline="0" dirty="0" smtClean="0"/>
              <a:t> in </a:t>
            </a:r>
            <a:r>
              <a:rPr lang="nl-NL" baseline="0" dirty="0" err="1" smtClean="0"/>
              <a:t>the</a:t>
            </a:r>
            <a:r>
              <a:rPr lang="nl-NL" baseline="0" dirty="0" smtClean="0"/>
              <a:t> </a:t>
            </a:r>
            <a:r>
              <a:rPr lang="nl-NL" baseline="0" dirty="0" err="1" smtClean="0"/>
              <a:t>other</a:t>
            </a:r>
            <a:r>
              <a:rPr lang="nl-NL" baseline="0" dirty="0" smtClean="0"/>
              <a:t> </a:t>
            </a:r>
            <a:r>
              <a:rPr lang="nl-NL" baseline="0" dirty="0" err="1" smtClean="0"/>
              <a:t>pillar</a:t>
            </a:r>
            <a:endParaRPr lang="nl-NL" baseline="0" dirty="0" smtClean="0"/>
          </a:p>
          <a:p>
            <a:pPr marL="628650" lvl="1" indent="-171450" algn="l" rtl="0">
              <a:lnSpc>
                <a:spcPct val="100000"/>
              </a:lnSpc>
              <a:spcBef>
                <a:spcPts val="0"/>
              </a:spcBef>
              <a:spcAft>
                <a:spcPts val="0"/>
              </a:spcAft>
              <a:buSzPts val="1100"/>
              <a:buFontTx/>
              <a:buChar char="-"/>
            </a:pPr>
            <a:r>
              <a:rPr lang="nl-NL" baseline="0" dirty="0" smtClean="0"/>
              <a:t>Zoom in on </a:t>
            </a:r>
            <a:r>
              <a:rPr lang="nl-NL" baseline="0" dirty="0" err="1" smtClean="0"/>
              <a:t>the</a:t>
            </a:r>
            <a:r>
              <a:rPr lang="nl-NL" baseline="0" dirty="0" smtClean="0"/>
              <a:t> </a:t>
            </a:r>
            <a:r>
              <a:rPr lang="nl-NL" baseline="0" dirty="0" err="1" smtClean="0"/>
              <a:t>global</a:t>
            </a:r>
            <a:r>
              <a:rPr lang="nl-NL" baseline="0" dirty="0" smtClean="0"/>
              <a:t> </a:t>
            </a:r>
            <a:r>
              <a:rPr lang="nl-NL" baseline="0" dirty="0" err="1" smtClean="0"/>
              <a:t>challenges</a:t>
            </a:r>
            <a:r>
              <a:rPr lang="nl-NL" baseline="0" dirty="0" smtClean="0"/>
              <a:t> envelop of </a:t>
            </a:r>
            <a:r>
              <a:rPr lang="nl-NL" baseline="0" dirty="0" err="1" smtClean="0"/>
              <a:t>the</a:t>
            </a:r>
            <a:r>
              <a:rPr lang="nl-NL" baseline="0" dirty="0" smtClean="0"/>
              <a:t> </a:t>
            </a:r>
            <a:r>
              <a:rPr lang="nl-NL" baseline="0" dirty="0" err="1" smtClean="0"/>
              <a:t>thematic</a:t>
            </a:r>
            <a:r>
              <a:rPr lang="nl-NL" baseline="0" dirty="0" smtClean="0"/>
              <a:t> </a:t>
            </a:r>
            <a:r>
              <a:rPr lang="nl-NL" baseline="0" dirty="0" err="1" smtClean="0"/>
              <a:t>pillar</a:t>
            </a:r>
            <a:r>
              <a:rPr lang="nl-NL" baseline="0" dirty="0" smtClean="0"/>
              <a:t> </a:t>
            </a:r>
            <a:r>
              <a:rPr lang="nl-NL" baseline="0" dirty="0" smtClean="0">
                <a:sym typeface="Wingdings" panose="05000000000000000000" pitchFamily="2" charset="2"/>
              </a:rPr>
              <a:t> </a:t>
            </a:r>
            <a:r>
              <a:rPr lang="nl-NL" baseline="0" dirty="0" err="1" smtClean="0">
                <a:sym typeface="Wingdings" panose="05000000000000000000" pitchFamily="2" charset="2"/>
              </a:rPr>
              <a:t>global</a:t>
            </a:r>
            <a:r>
              <a:rPr lang="nl-NL" baseline="0" dirty="0" smtClean="0">
                <a:sym typeface="Wingdings" panose="05000000000000000000" pitchFamily="2" charset="2"/>
              </a:rPr>
              <a:t> crises e.g. COVID19</a:t>
            </a:r>
            <a:endParaRPr lang="nl-NL" baseline="0" dirty="0" smtClean="0"/>
          </a:p>
          <a:p>
            <a:pPr marL="171450" lvl="0" indent="-171450" algn="l" rtl="0">
              <a:lnSpc>
                <a:spcPct val="100000"/>
              </a:lnSpc>
              <a:spcBef>
                <a:spcPts val="0"/>
              </a:spcBef>
              <a:spcAft>
                <a:spcPts val="0"/>
              </a:spcAft>
              <a:buSzPts val="1100"/>
              <a:buFontTx/>
              <a:buChar char="-"/>
            </a:pPr>
            <a:r>
              <a:rPr lang="nl-NL" baseline="0" dirty="0" smtClean="0"/>
              <a:t>Rapid response: ECHO envelop (</a:t>
            </a:r>
            <a:r>
              <a:rPr lang="nl-NL" baseline="0" dirty="0" err="1" smtClean="0"/>
              <a:t>not</a:t>
            </a:r>
            <a:r>
              <a:rPr lang="nl-NL" baseline="0" dirty="0" smtClean="0"/>
              <a:t> </a:t>
            </a:r>
            <a:r>
              <a:rPr lang="nl-NL" baseline="0" dirty="0" err="1" smtClean="0"/>
              <a:t>today’s</a:t>
            </a:r>
            <a:r>
              <a:rPr lang="nl-NL" baseline="0" dirty="0" smtClean="0"/>
              <a:t> focus)</a:t>
            </a:r>
          </a:p>
          <a:p>
            <a:pPr marL="628650" lvl="1" indent="-171450" algn="l" rtl="0">
              <a:lnSpc>
                <a:spcPct val="100000"/>
              </a:lnSpc>
              <a:spcBef>
                <a:spcPts val="0"/>
              </a:spcBef>
              <a:spcAft>
                <a:spcPts val="0"/>
              </a:spcAft>
              <a:buSzPts val="1100"/>
              <a:buFontTx/>
              <a:buChar char="-"/>
            </a:pPr>
            <a:r>
              <a:rPr lang="nl-NL" baseline="0" dirty="0" err="1" smtClean="0"/>
              <a:t>Before</a:t>
            </a:r>
            <a:r>
              <a:rPr lang="nl-NL" baseline="0" dirty="0" smtClean="0"/>
              <a:t> </a:t>
            </a:r>
            <a:r>
              <a:rPr lang="nl-NL" baseline="0" dirty="0" err="1" smtClean="0"/>
              <a:t>this</a:t>
            </a:r>
            <a:r>
              <a:rPr lang="nl-NL" baseline="0" dirty="0" smtClean="0"/>
              <a:t> </a:t>
            </a:r>
            <a:r>
              <a:rPr lang="nl-NL" baseline="0" dirty="0" err="1" smtClean="0"/>
              <a:t>pillar</a:t>
            </a:r>
            <a:r>
              <a:rPr lang="nl-NL" baseline="0" dirty="0" smtClean="0"/>
              <a:t> was </a:t>
            </a:r>
            <a:r>
              <a:rPr lang="nl-NL" baseline="0" dirty="0" err="1" smtClean="0"/>
              <a:t>not</a:t>
            </a:r>
            <a:r>
              <a:rPr lang="nl-NL" baseline="0" dirty="0" smtClean="0"/>
              <a:t> “</a:t>
            </a:r>
            <a:r>
              <a:rPr lang="nl-NL" baseline="0" dirty="0" err="1" smtClean="0"/>
              <a:t>programmable</a:t>
            </a:r>
            <a:r>
              <a:rPr lang="nl-NL" baseline="0" dirty="0" smtClean="0"/>
              <a:t>”</a:t>
            </a:r>
          </a:p>
          <a:p>
            <a:pPr marL="628650" lvl="1" indent="-171450" algn="l" rtl="0">
              <a:lnSpc>
                <a:spcPct val="100000"/>
              </a:lnSpc>
              <a:spcBef>
                <a:spcPts val="0"/>
              </a:spcBef>
              <a:spcAft>
                <a:spcPts val="0"/>
              </a:spcAft>
              <a:buSzPts val="1100"/>
              <a:buFontTx/>
              <a:buChar char="-"/>
            </a:pPr>
            <a:endParaRPr lang="nl-NL" baseline="0" dirty="0" smtClean="0"/>
          </a:p>
          <a:p>
            <a:pPr marL="171450" lvl="0" indent="-171450" algn="l" rtl="0">
              <a:lnSpc>
                <a:spcPct val="100000"/>
              </a:lnSpc>
              <a:spcBef>
                <a:spcPts val="0"/>
              </a:spcBef>
              <a:spcAft>
                <a:spcPts val="0"/>
              </a:spcAft>
              <a:buSzPts val="1100"/>
              <a:buFontTx/>
              <a:buChar char="-"/>
            </a:pPr>
            <a:endParaRPr lang="nl-NL" baseline="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bfaac14652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g2bfaac14652_1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lvl="0"/>
            <a:r>
              <a:rPr lang="en-US" sz="1100" b="0" i="0" u="none" strike="noStrike" cap="none" dirty="0" smtClean="0">
                <a:solidFill>
                  <a:srgbClr val="000000"/>
                </a:solidFill>
                <a:effectLst/>
                <a:latin typeface="Arial"/>
                <a:ea typeface="Arial"/>
                <a:cs typeface="Arial"/>
                <a:sym typeface="Arial"/>
              </a:rPr>
              <a:t>at least 20% of ODA funding for social inclusion and human development, including basic social services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at least 85% of new actions should have gender equality as a principal or a significant objective, of which at least 5% as a principal objective</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30% of funding must be for climate related actions and contribute to the overall MFF biodiversity goals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indicatively 10% of funding will be spent on actions related to migration and forced displacement</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a crosscutting target of NDICI is strategic partnership with civil society, public and private sector and financial institutions. Worth noting that NDICI regulation includes a commitment to “support CSOs”.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Targets:</a:t>
            </a:r>
            <a:endParaRPr lang="nl-BE" sz="1100" b="0" i="0" u="none" strike="noStrike" cap="none" dirty="0" smtClean="0">
              <a:solidFill>
                <a:srgbClr val="000000"/>
              </a:solidFill>
              <a:effectLst/>
              <a:latin typeface="Arial"/>
              <a:ea typeface="Arial"/>
              <a:cs typeface="Arial"/>
              <a:sym typeface="Arial"/>
            </a:endParaRPr>
          </a:p>
          <a:p>
            <a:pPr lvl="1"/>
            <a:r>
              <a:rPr lang="en-US" sz="1100" b="0" i="0" u="none" strike="noStrike" cap="none" dirty="0" smtClean="0">
                <a:solidFill>
                  <a:srgbClr val="000000"/>
                </a:solidFill>
                <a:effectLst/>
                <a:latin typeface="Arial"/>
                <a:ea typeface="Arial"/>
                <a:cs typeface="Arial"/>
                <a:sym typeface="Arial"/>
              </a:rPr>
              <a:t>apply to NDICI Global Europe as a whole - All pillars to contribute</a:t>
            </a:r>
            <a:endParaRPr lang="nl-BE" sz="1100" b="0" i="0" u="none" strike="noStrike" cap="none" dirty="0" smtClean="0">
              <a:solidFill>
                <a:srgbClr val="000000"/>
              </a:solidFill>
              <a:effectLst/>
              <a:latin typeface="Arial"/>
              <a:ea typeface="Arial"/>
              <a:cs typeface="Arial"/>
              <a:sym typeface="Arial"/>
            </a:endParaRPr>
          </a:p>
          <a:p>
            <a:pPr lvl="1"/>
            <a:r>
              <a:rPr lang="en-US" sz="1100" b="0" i="0" u="none" strike="noStrike" cap="none" dirty="0" smtClean="0">
                <a:solidFill>
                  <a:srgbClr val="000000"/>
                </a:solidFill>
                <a:effectLst/>
                <a:latin typeface="Arial"/>
                <a:ea typeface="Arial"/>
                <a:cs typeface="Arial"/>
                <a:sym typeface="Arial"/>
              </a:rPr>
              <a:t>are complementary and not mutually exclusive - Wherever possible, the same </a:t>
            </a:r>
            <a:r>
              <a:rPr lang="en-US" sz="1100" b="0" i="0" u="none" strike="noStrike" cap="none" dirty="0" err="1" smtClean="0">
                <a:solidFill>
                  <a:srgbClr val="000000"/>
                </a:solidFill>
                <a:effectLst/>
                <a:latin typeface="Arial"/>
                <a:ea typeface="Arial"/>
                <a:cs typeface="Arial"/>
                <a:sym typeface="Arial"/>
              </a:rPr>
              <a:t>programme</a:t>
            </a:r>
            <a:r>
              <a:rPr lang="en-US" sz="1100" b="0" i="0" u="none" strike="noStrike" cap="none" dirty="0" smtClean="0">
                <a:solidFill>
                  <a:srgbClr val="000000"/>
                </a:solidFill>
                <a:effectLst/>
                <a:latin typeface="Arial"/>
                <a:ea typeface="Arial"/>
                <a:cs typeface="Arial"/>
                <a:sym typeface="Arial"/>
              </a:rPr>
              <a:t>/action should help to reach the fulfillment of more than one target</a:t>
            </a:r>
            <a:endParaRPr lang="nl-BE" sz="1100" b="0" i="0" u="none" strike="noStrike" cap="none" dirty="0" smtClean="0">
              <a:solidFill>
                <a:srgbClr val="000000"/>
              </a:solidFill>
              <a:effectLst/>
              <a:latin typeface="Arial"/>
              <a:ea typeface="Arial"/>
              <a:cs typeface="Arial"/>
              <a:sym typeface="Arial"/>
            </a:endParaRPr>
          </a:p>
          <a:p>
            <a:pPr lvl="1"/>
            <a:r>
              <a:rPr lang="en-US" sz="1100" b="0" i="0" u="none" strike="noStrike" cap="none" dirty="0" smtClean="0">
                <a:solidFill>
                  <a:srgbClr val="000000"/>
                </a:solidFill>
                <a:effectLst/>
                <a:latin typeface="Arial"/>
                <a:ea typeface="Arial"/>
                <a:cs typeface="Arial"/>
                <a:sym typeface="Arial"/>
              </a:rPr>
              <a:t>should be fulfilled for the overall 2021 27 period, though the EC monitors these targets and reports on them annually.</a:t>
            </a:r>
            <a:endParaRPr lang="nl-BE" sz="1100" b="0" i="0" u="none" strike="noStrike" cap="none" dirty="0" smtClean="0">
              <a:solidFill>
                <a:srgbClr val="000000"/>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US" i="1" dirty="0" smtClean="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en-US" i="1" dirty="0" smtClean="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smtClean="0">
                <a:solidFill>
                  <a:schemeClr val="dk1"/>
                </a:solidFill>
              </a:rPr>
              <a:t>at </a:t>
            </a:r>
            <a:r>
              <a:rPr lang="en-US" i="1" dirty="0">
                <a:solidFill>
                  <a:schemeClr val="dk1"/>
                </a:solidFill>
              </a:rPr>
              <a:t>least 93% of funding must qualify as Official Development Assistance according to DAC criteria.</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at least 20% of ODA funding for social inclusion and human development, including basic social services</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at least 85% of new actions with gender equality as a principal or a significant objective, of which at least 5% as a principal objective</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30% of funding for climate related actions and contribution to the overall MFF biodiversity goals</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indicatively 10% of funding for migration and forced displacement related actions</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Targets apply to NDICI Global Europe as a whole - All pillars to duly contribute</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Targets are complementary and not mutually exclusive - Wherever possible, the same </a:t>
            </a:r>
            <a:r>
              <a:rPr lang="en-US" i="1" dirty="0" err="1">
                <a:solidFill>
                  <a:schemeClr val="dk1"/>
                </a:solidFill>
              </a:rPr>
              <a:t>programme</a:t>
            </a:r>
            <a:r>
              <a:rPr lang="en-US" i="1" dirty="0">
                <a:solidFill>
                  <a:schemeClr val="dk1"/>
                </a:solidFill>
              </a:rPr>
              <a:t>/action should help to reach the fulfilment of more than one target</a:t>
            </a:r>
            <a:endParaRPr i="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i="1" dirty="0">
                <a:solidFill>
                  <a:schemeClr val="dk1"/>
                </a:solidFill>
              </a:rPr>
              <a:t>They should be fulfilled for the overall 2021-27 period</a:t>
            </a:r>
            <a:endParaRPr i="1" dirty="0">
              <a:solidFill>
                <a:schemeClr val="dk1"/>
              </a:solidFill>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bfaac14652_1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g2bfaac14652_1_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smtClean="0">
                <a:solidFill>
                  <a:srgbClr val="000000"/>
                </a:solidFill>
                <a:effectLst/>
                <a:latin typeface="Arial"/>
                <a:ea typeface="Arial"/>
                <a:cs typeface="Arial"/>
                <a:sym typeface="Arial"/>
              </a:rPr>
              <a:t>Programming is an </a:t>
            </a:r>
            <a:r>
              <a:rPr lang="en-US" sz="1100" b="1" i="0" u="none" strike="noStrike" cap="none" dirty="0" smtClean="0">
                <a:solidFill>
                  <a:srgbClr val="000000"/>
                </a:solidFill>
                <a:effectLst/>
                <a:latin typeface="Arial"/>
                <a:ea typeface="Arial"/>
                <a:cs typeface="Arial"/>
                <a:sym typeface="Arial"/>
              </a:rPr>
              <a:t>essential decision-making process</a:t>
            </a:r>
            <a:r>
              <a:rPr lang="en-US" sz="1100" b="0" i="0" u="none" strike="noStrike" cap="none" dirty="0" smtClean="0">
                <a:solidFill>
                  <a:srgbClr val="000000"/>
                </a:solidFill>
                <a:effectLst/>
                <a:latin typeface="Arial"/>
                <a:ea typeface="Arial"/>
                <a:cs typeface="Arial"/>
                <a:sym typeface="Arial"/>
              </a:rPr>
              <a:t> through which the European Commission (DG INTPA and NEAR) together with the European External Action Services, the EU Delegations and partner countries </a:t>
            </a:r>
            <a:r>
              <a:rPr lang="en-US" sz="1100" b="1" i="0" u="none" strike="noStrike" cap="none" dirty="0" smtClean="0">
                <a:solidFill>
                  <a:srgbClr val="000000"/>
                </a:solidFill>
                <a:effectLst/>
                <a:latin typeface="Arial"/>
                <a:ea typeface="Arial"/>
                <a:cs typeface="Arial"/>
                <a:sym typeface="Arial"/>
              </a:rPr>
              <a:t>define development assistance strategies, priorities</a:t>
            </a:r>
            <a:r>
              <a:rPr lang="en-US" sz="1100" b="0" i="0" u="none" strike="noStrike" cap="none" dirty="0" smtClean="0">
                <a:solidFill>
                  <a:srgbClr val="000000"/>
                </a:solidFill>
                <a:effectLst/>
                <a:latin typeface="Arial"/>
                <a:ea typeface="Arial"/>
                <a:cs typeface="Arial"/>
                <a:sym typeface="Arial"/>
              </a:rPr>
              <a:t> and </a:t>
            </a:r>
            <a:r>
              <a:rPr lang="en-US" sz="1100" b="1" i="0" u="none" strike="noStrike" cap="none" dirty="0" smtClean="0">
                <a:solidFill>
                  <a:srgbClr val="000000"/>
                </a:solidFill>
                <a:effectLst/>
                <a:latin typeface="Arial"/>
                <a:ea typeface="Arial"/>
                <a:cs typeface="Arial"/>
                <a:sym typeface="Arial"/>
              </a:rPr>
              <a:t>funding allocations</a:t>
            </a:r>
            <a:r>
              <a:rPr lang="en-US" sz="1100" b="0" i="0" u="none" strike="noStrike" cap="none" dirty="0" smtClean="0">
                <a:solidFill>
                  <a:srgbClr val="000000"/>
                </a:solidFill>
                <a:effectLst/>
                <a:latin typeface="Arial"/>
                <a:ea typeface="Arial"/>
                <a:cs typeface="Arial"/>
                <a:sym typeface="Arial"/>
              </a:rPr>
              <a:t>. </a:t>
            </a:r>
            <a:endParaRPr lang="nl-BE" sz="1100" b="0" i="0" u="none" strike="noStrike" cap="none" dirty="0" smtClean="0">
              <a:solidFill>
                <a:srgbClr val="000000"/>
              </a:solidFill>
              <a:effectLst/>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bfaac14652_1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g2bfaac14652_1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MIP:</a:t>
            </a:r>
            <a:r>
              <a:rPr lang="nl-NL" baseline="0" dirty="0" smtClean="0"/>
              <a:t> </a:t>
            </a:r>
            <a:r>
              <a:rPr lang="nl-NL" baseline="0" dirty="0" err="1" smtClean="0"/>
              <a:t>multiannual</a:t>
            </a:r>
            <a:r>
              <a:rPr lang="nl-NL" baseline="0" dirty="0" smtClean="0"/>
              <a:t> </a:t>
            </a:r>
            <a:r>
              <a:rPr lang="nl-NL" baseline="0" dirty="0" err="1" smtClean="0"/>
              <a:t>indicative</a:t>
            </a:r>
            <a:r>
              <a:rPr lang="nl-NL" baseline="0" dirty="0" smtClean="0"/>
              <a:t> </a:t>
            </a:r>
            <a:r>
              <a:rPr lang="nl-NL" baseline="0" dirty="0" err="1" smtClean="0"/>
              <a:t>progamme</a:t>
            </a:r>
            <a:endParaRPr lang="nl-NL" baseline="0" dirty="0" smtClean="0"/>
          </a:p>
          <a:p>
            <a:pPr marL="0" lvl="0" indent="0" algn="l" rtl="0">
              <a:lnSpc>
                <a:spcPct val="100000"/>
              </a:lnSpc>
              <a:spcBef>
                <a:spcPts val="0"/>
              </a:spcBef>
              <a:spcAft>
                <a:spcPts val="0"/>
              </a:spcAft>
              <a:buSzPts val="1100"/>
              <a:buNone/>
            </a:pPr>
            <a:r>
              <a:rPr lang="nl-NL" baseline="0" dirty="0" smtClean="0"/>
              <a:t>AAP: </a:t>
            </a:r>
            <a:r>
              <a:rPr lang="nl-NL" baseline="0" dirty="0" err="1" smtClean="0"/>
              <a:t>annual</a:t>
            </a:r>
            <a:r>
              <a:rPr lang="nl-NL" baseline="0" dirty="0" smtClean="0"/>
              <a:t> action plan</a:t>
            </a:r>
          </a:p>
          <a:p>
            <a:pPr marL="0" lvl="0" indent="0" algn="l" rtl="0">
              <a:lnSpc>
                <a:spcPct val="100000"/>
              </a:lnSpc>
              <a:spcBef>
                <a:spcPts val="0"/>
              </a:spcBef>
              <a:spcAft>
                <a:spcPts val="0"/>
              </a:spcAft>
              <a:buSzPts val="1100"/>
              <a:buNone/>
            </a:pPr>
            <a:endParaRPr lang="nl-NL" dirty="0" smtClean="0"/>
          </a:p>
          <a:p>
            <a:r>
              <a:rPr lang="en-US" sz="1100" b="0" i="0" u="none" strike="noStrike" cap="none" dirty="0" smtClean="0">
                <a:solidFill>
                  <a:srgbClr val="000000"/>
                </a:solidFill>
                <a:effectLst/>
                <a:latin typeface="Arial"/>
                <a:ea typeface="Arial"/>
                <a:cs typeface="Arial"/>
                <a:sym typeface="Arial"/>
              </a:rPr>
              <a:t>We start from the MFF - Multiannual Financial Framework - EU’s 7 year’s long-term budget </a:t>
            </a:r>
            <a:endParaRPr lang="nl-BE" sz="1100" b="0" i="0" u="none" strike="noStrike" cap="none" dirty="0" smtClean="0">
              <a:solidFill>
                <a:srgbClr val="000000"/>
              </a:solidFill>
              <a:effectLst/>
              <a:latin typeface="Arial"/>
              <a:ea typeface="Arial"/>
              <a:cs typeface="Arial"/>
              <a:sym typeface="Arial"/>
            </a:endParaRPr>
          </a:p>
          <a:p>
            <a:r>
              <a:rPr lang="en-US" sz="1100" b="0" i="0" u="none" strike="noStrike" cap="none" dirty="0" smtClean="0">
                <a:solidFill>
                  <a:srgbClr val="000000"/>
                </a:solidFill>
                <a:effectLst/>
                <a:latin typeface="Arial"/>
                <a:ea typeface="Arial"/>
                <a:cs typeface="Arial"/>
                <a:sym typeface="Arial"/>
              </a:rPr>
              <a:t>The result of the EU’s programming process are strategic documents, called </a:t>
            </a:r>
            <a:r>
              <a:rPr lang="en-US" sz="1100" b="1" i="0" u="none" strike="noStrike" cap="none" dirty="0" smtClean="0">
                <a:solidFill>
                  <a:srgbClr val="000000"/>
                </a:solidFill>
                <a:effectLst/>
                <a:latin typeface="Arial"/>
                <a:ea typeface="Arial"/>
                <a:cs typeface="Arial"/>
                <a:sym typeface="Arial"/>
              </a:rPr>
              <a:t>Multiannual Indicative </a:t>
            </a:r>
            <a:r>
              <a:rPr lang="en-US" sz="1100" b="1" i="0" u="none" strike="noStrike" cap="none" dirty="0" err="1" smtClean="0">
                <a:solidFill>
                  <a:srgbClr val="000000"/>
                </a:solidFill>
                <a:effectLst/>
                <a:latin typeface="Arial"/>
                <a:ea typeface="Arial"/>
                <a:cs typeface="Arial"/>
                <a:sym typeface="Arial"/>
              </a:rPr>
              <a:t>Programmes</a:t>
            </a:r>
            <a:r>
              <a:rPr lang="en-US" sz="1100" b="1" i="0" u="none" strike="noStrike" cap="none" dirty="0" smtClean="0">
                <a:solidFill>
                  <a:srgbClr val="000000"/>
                </a:solidFill>
                <a:effectLst/>
                <a:latin typeface="Arial"/>
                <a:ea typeface="Arial"/>
                <a:cs typeface="Arial"/>
                <a:sym typeface="Arial"/>
              </a:rPr>
              <a:t> (MIPs)</a:t>
            </a:r>
            <a:r>
              <a:rPr lang="en-US" sz="1100" b="0" i="0" u="none" strike="noStrike" cap="none" dirty="0" smtClean="0">
                <a:solidFill>
                  <a:srgbClr val="000000"/>
                </a:solidFill>
                <a:effectLst/>
                <a:latin typeface="Arial"/>
                <a:ea typeface="Arial"/>
                <a:cs typeface="Arial"/>
                <a:sym typeface="Arial"/>
              </a:rPr>
              <a:t>. These MIPs set out priority areas (max 3 per country), specific objectives, expected results, performance indicators and indicative financial allocations. </a:t>
            </a:r>
            <a:endParaRPr lang="nl-BE" sz="1100" b="0" i="0" u="none" strike="noStrike" cap="none" dirty="0" smtClean="0">
              <a:solidFill>
                <a:srgbClr val="000000"/>
              </a:solidFill>
              <a:effectLst/>
              <a:latin typeface="Arial"/>
              <a:ea typeface="Arial"/>
              <a:cs typeface="Arial"/>
              <a:sym typeface="Arial"/>
            </a:endParaRPr>
          </a:p>
          <a:p>
            <a:r>
              <a:rPr lang="en-US" sz="1100" b="0" i="0" u="none" strike="noStrike" cap="none" dirty="0" smtClean="0">
                <a:solidFill>
                  <a:srgbClr val="000000"/>
                </a:solidFill>
                <a:effectLst/>
                <a:latin typeface="Arial"/>
                <a:ea typeface="Arial"/>
                <a:cs typeface="Arial"/>
                <a:sym typeface="Arial"/>
              </a:rPr>
              <a:t>These strategy documents, in short MIPs will have a duration of 7 years (4+3 years), and one review during the period - that we have just passed. Please note that there are separate MIPs for every country and region in the geographic pillar, as well as MIPs for every thematic area covered in the thematic pillar of the NDICI-GE.</a:t>
            </a:r>
            <a:endParaRPr lang="nl-BE" sz="1100" b="0" i="0" u="none" strike="noStrike" cap="none" dirty="0" smtClean="0">
              <a:solidFill>
                <a:srgbClr val="000000"/>
              </a:solidFill>
              <a:effectLst/>
              <a:latin typeface="Arial"/>
              <a:ea typeface="Arial"/>
              <a:cs typeface="Arial"/>
              <a:sym typeface="Arial"/>
            </a:endParaRPr>
          </a:p>
          <a:p>
            <a:r>
              <a:rPr lang="en-US" sz="1100" b="0" i="0" u="none" strike="noStrike" cap="none" dirty="0" smtClean="0">
                <a:solidFill>
                  <a:srgbClr val="000000"/>
                </a:solidFill>
                <a:effectLst/>
                <a:latin typeface="Arial"/>
                <a:ea typeface="Arial"/>
                <a:cs typeface="Arial"/>
                <a:sym typeface="Arial"/>
              </a:rPr>
              <a:t>It is important to note that the MIPs should also describe support to civil society - which can be targeted/specific support and/or mainstreamed engagement with civil society in each of the priority areas of the EU’s development cooperation in a given country. </a:t>
            </a:r>
            <a:endParaRPr lang="nl-BE" sz="1100" b="0" i="0" u="none" strike="noStrike" cap="none" dirty="0" smtClean="0">
              <a:solidFill>
                <a:srgbClr val="000000"/>
              </a:solidFill>
              <a:effectLst/>
              <a:latin typeface="Arial"/>
              <a:ea typeface="Arial"/>
              <a:cs typeface="Arial"/>
              <a:sym typeface="Arial"/>
            </a:endParaRPr>
          </a:p>
          <a:p>
            <a:r>
              <a:rPr lang="en-US" sz="1100" b="0" i="0" u="sng" strike="noStrike" cap="none" dirty="0" smtClean="0">
                <a:solidFill>
                  <a:srgbClr val="000000"/>
                </a:solidFill>
                <a:effectLst/>
                <a:latin typeface="Arial"/>
                <a:ea typeface="Arial"/>
                <a:cs typeface="Arial"/>
                <a:sym typeface="Arial"/>
              </a:rPr>
              <a:t>=&gt; All adopted MIPs are published on the INTPA website</a:t>
            </a:r>
            <a:endParaRPr lang="nl-BE" sz="1100" b="0" i="0" u="none" strike="noStrike" cap="none" dirty="0" smtClean="0">
              <a:solidFill>
                <a:srgbClr val="000000"/>
              </a:solidFill>
              <a:effectLst/>
              <a:latin typeface="Arial"/>
              <a:ea typeface="Arial"/>
              <a:cs typeface="Arial"/>
              <a:sym typeface="Arial"/>
            </a:endParaRPr>
          </a:p>
          <a:p>
            <a:r>
              <a:rPr lang="en-US" sz="1100" b="0" i="0" u="none" strike="noStrike" cap="none" dirty="0" smtClean="0">
                <a:solidFill>
                  <a:srgbClr val="000000"/>
                </a:solidFill>
                <a:effectLst/>
                <a:latin typeface="Arial"/>
                <a:ea typeface="Arial"/>
                <a:cs typeface="Arial"/>
                <a:sym typeface="Arial"/>
              </a:rPr>
              <a:t>Based on the MIP, the EUD then proceeds with the yearly planning and financial execution. Decisions are taken in the form of </a:t>
            </a:r>
            <a:r>
              <a:rPr lang="en-US" sz="1100" b="1" i="0" u="none" strike="noStrike" cap="none" dirty="0" smtClean="0">
                <a:solidFill>
                  <a:srgbClr val="000000"/>
                </a:solidFill>
                <a:effectLst/>
                <a:latin typeface="Arial"/>
                <a:ea typeface="Arial"/>
                <a:cs typeface="Arial"/>
                <a:sym typeface="Arial"/>
              </a:rPr>
              <a:t>Annual (Multiannual) Action Plans</a:t>
            </a:r>
            <a:r>
              <a:rPr lang="en-US" sz="1100" b="0" i="0" u="none" strike="noStrike" cap="none" dirty="0" smtClean="0">
                <a:solidFill>
                  <a:srgbClr val="000000"/>
                </a:solidFill>
                <a:effectLst/>
                <a:latin typeface="Arial"/>
                <a:ea typeface="Arial"/>
                <a:cs typeface="Arial"/>
                <a:sym typeface="Arial"/>
              </a:rPr>
              <a:t>. The AAPs break down the priorities of the MIPs in a number of concrete Actions. In each of the Action documents that make up the Annual Action Plan, the implementation modalities, i.e. the budget and funding modalities are defined. </a:t>
            </a:r>
            <a:endParaRPr lang="nl-BE" sz="1100" b="0" i="0" u="none" strike="noStrike" cap="none" dirty="0" smtClean="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2bfaac14652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g2bfaac14652_1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Link action </a:t>
            </a:r>
            <a:r>
              <a:rPr lang="nl-NL" dirty="0" err="1" smtClean="0"/>
              <a:t>plans</a:t>
            </a:r>
            <a:r>
              <a:rPr lang="nl-NL" dirty="0" smtClean="0"/>
              <a:t>:</a:t>
            </a:r>
            <a:r>
              <a:rPr lang="nl-NL" baseline="0" dirty="0" smtClean="0"/>
              <a:t> https://</a:t>
            </a:r>
            <a:r>
              <a:rPr lang="nl-NL" baseline="0" dirty="0" smtClean="0"/>
              <a:t>international-partnerships.ec.europa.eu/action-plans_en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smtClean="0">
                <a:solidFill>
                  <a:srgbClr val="000000"/>
                </a:solidFill>
                <a:effectLst/>
                <a:latin typeface="Arial"/>
                <a:ea typeface="Arial"/>
                <a:cs typeface="Arial"/>
                <a:sym typeface="Arial"/>
              </a:rPr>
              <a:t> These AAPs are REALLY important documents for you - to know how the EU is implementing its country strategy, with which partners … As we will say, we encourage you to engage with the EU Delegations to influence these important planning documents.</a:t>
            </a:r>
            <a:endParaRPr lang="nl-NL" baseline="0" dirty="0" smtClean="0"/>
          </a:p>
          <a:p>
            <a:pPr marL="0" lvl="0" indent="0" algn="l" rtl="0">
              <a:lnSpc>
                <a:spcPct val="100000"/>
              </a:lnSpc>
              <a:spcBef>
                <a:spcPts val="0"/>
              </a:spcBef>
              <a:spcAft>
                <a:spcPts val="0"/>
              </a:spcAft>
              <a:buSzPts val="1100"/>
              <a:buNone/>
            </a:pPr>
            <a:endParaRPr lang="nl-NL" baseline="0" dirty="0" smtClean="0"/>
          </a:p>
          <a:p>
            <a:pPr marL="158750" indent="0">
              <a:buNone/>
            </a:pPr>
            <a:r>
              <a:rPr lang="en-US" sz="1100" b="1" i="0" u="none" strike="noStrike" cap="none" dirty="0" smtClean="0">
                <a:solidFill>
                  <a:srgbClr val="000000"/>
                </a:solidFill>
                <a:effectLst/>
                <a:latin typeface="Arial"/>
                <a:ea typeface="Arial"/>
                <a:cs typeface="Arial"/>
                <a:sym typeface="Arial"/>
              </a:rPr>
              <a:t>Direct management:</a:t>
            </a:r>
            <a:r>
              <a:rPr lang="en-US" sz="1100" b="0" i="0" u="none" strike="noStrike" cap="none" dirty="0" smtClean="0">
                <a:solidFill>
                  <a:srgbClr val="000000"/>
                </a:solidFill>
                <a:effectLst/>
                <a:latin typeface="Arial"/>
                <a:ea typeface="Arial"/>
                <a:cs typeface="Arial"/>
                <a:sym typeface="Arial"/>
              </a:rPr>
              <a:t> EU funding is managed directly by the European Commission, meaning that the EU/EUD for geographic </a:t>
            </a:r>
            <a:r>
              <a:rPr lang="en-US" sz="1100" b="0" i="0" u="none" strike="noStrike" cap="none" dirty="0" err="1" smtClean="0">
                <a:solidFill>
                  <a:srgbClr val="000000"/>
                </a:solidFill>
                <a:effectLst/>
                <a:latin typeface="Arial"/>
                <a:ea typeface="Arial"/>
                <a:cs typeface="Arial"/>
                <a:sym typeface="Arial"/>
              </a:rPr>
              <a:t>programmes</a:t>
            </a:r>
            <a:r>
              <a:rPr lang="en-US" sz="1100" b="0" i="0" u="none" strike="noStrike" cap="none" dirty="0" smtClean="0">
                <a:solidFill>
                  <a:srgbClr val="000000"/>
                </a:solidFill>
                <a:effectLst/>
                <a:latin typeface="Arial"/>
                <a:ea typeface="Arial"/>
                <a:cs typeface="Arial"/>
                <a:sym typeface="Arial"/>
              </a:rPr>
              <a:t> is directly responsible for all steps in a </a:t>
            </a:r>
            <a:r>
              <a:rPr lang="en-US" sz="1100" b="0" i="0" u="none" strike="noStrike" cap="none" dirty="0" err="1" smtClean="0">
                <a:solidFill>
                  <a:srgbClr val="000000"/>
                </a:solidFill>
                <a:effectLst/>
                <a:latin typeface="Arial"/>
                <a:ea typeface="Arial"/>
                <a:cs typeface="Arial"/>
                <a:sym typeface="Arial"/>
              </a:rPr>
              <a:t>programme's</a:t>
            </a:r>
            <a:r>
              <a:rPr lang="en-US" sz="1100" b="0" i="0" u="none" strike="noStrike" cap="none" dirty="0" smtClean="0">
                <a:solidFill>
                  <a:srgbClr val="000000"/>
                </a:solidFill>
                <a:effectLst/>
                <a:latin typeface="Arial"/>
                <a:ea typeface="Arial"/>
                <a:cs typeface="Arial"/>
                <a:sym typeface="Arial"/>
              </a:rPr>
              <a:t> implementation:</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launching the calls for proposals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evaluating submitted proposals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signing grant agreements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monitoring project implementation</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assessing the results</a:t>
            </a:r>
            <a:endParaRPr lang="nl-BE" sz="1100" b="0" i="0" u="none" strike="noStrike" cap="none" dirty="0" smtClean="0">
              <a:solidFill>
                <a:srgbClr val="000000"/>
              </a:solidFill>
              <a:effectLst/>
              <a:latin typeface="Arial"/>
              <a:ea typeface="Arial"/>
              <a:cs typeface="Arial"/>
              <a:sym typeface="Arial"/>
            </a:endParaRPr>
          </a:p>
          <a:p>
            <a:pPr lvl="0"/>
            <a:r>
              <a:rPr lang="en-US" sz="1100" b="0" i="0" u="none" strike="noStrike" cap="none" dirty="0" smtClean="0">
                <a:solidFill>
                  <a:srgbClr val="000000"/>
                </a:solidFill>
                <a:effectLst/>
                <a:latin typeface="Arial"/>
                <a:ea typeface="Arial"/>
                <a:cs typeface="Arial"/>
                <a:sym typeface="Arial"/>
              </a:rPr>
              <a:t>making payments</a:t>
            </a:r>
            <a:endParaRPr lang="nl-BE" sz="1100" b="0" i="0" u="none" strike="noStrike" cap="none" dirty="0" smtClean="0">
              <a:solidFill>
                <a:srgbClr val="000000"/>
              </a:solidFill>
              <a:effectLst/>
              <a:latin typeface="Arial"/>
              <a:ea typeface="Arial"/>
              <a:cs typeface="Arial"/>
              <a:sym typeface="Arial"/>
            </a:endParaRPr>
          </a:p>
          <a:p>
            <a:pPr marL="158750" lvl="0" indent="0">
              <a:buNone/>
            </a:pPr>
            <a:endParaRPr lang="nl-BE" sz="1100" b="0" i="0" u="none" strike="noStrike" cap="none" dirty="0" smtClean="0">
              <a:solidFill>
                <a:srgbClr val="000000"/>
              </a:solidFill>
              <a:effectLst/>
              <a:latin typeface="Arial"/>
              <a:ea typeface="Arial"/>
              <a:cs typeface="Arial"/>
              <a:sym typeface="Arial"/>
            </a:endParaRPr>
          </a:p>
          <a:p>
            <a:pPr marL="158750" lvl="0" indent="0">
              <a:buNone/>
            </a:pPr>
            <a:r>
              <a:rPr lang="en-US" sz="1100" b="1" i="0" u="none" strike="noStrike" cap="none" dirty="0" smtClean="0">
                <a:solidFill>
                  <a:srgbClr val="000000"/>
                </a:solidFill>
                <a:effectLst/>
                <a:latin typeface="Arial"/>
                <a:ea typeface="Arial"/>
                <a:cs typeface="Arial"/>
                <a:sym typeface="Arial"/>
              </a:rPr>
              <a:t>Indirect management</a:t>
            </a:r>
            <a:r>
              <a:rPr lang="en-US" sz="1100" b="0" i="0" u="none" strike="noStrike" cap="none" dirty="0" smtClean="0">
                <a:solidFill>
                  <a:srgbClr val="000000"/>
                </a:solidFill>
                <a:effectLst/>
                <a:latin typeface="Arial"/>
                <a:ea typeface="Arial"/>
                <a:cs typeface="Arial"/>
                <a:sym typeface="Arial"/>
              </a:rPr>
              <a:t>: funding is managed by partner </a:t>
            </a:r>
            <a:r>
              <a:rPr lang="en-US" sz="1100" b="0" i="0" u="none" strike="noStrike" cap="none" dirty="0" err="1" smtClean="0">
                <a:solidFill>
                  <a:srgbClr val="000000"/>
                </a:solidFill>
                <a:effectLst/>
                <a:latin typeface="Arial"/>
                <a:ea typeface="Arial"/>
                <a:cs typeface="Arial"/>
                <a:sym typeface="Arial"/>
              </a:rPr>
              <a:t>organisations</a:t>
            </a:r>
            <a:r>
              <a:rPr lang="en-US" sz="1100" b="0" i="0" u="none" strike="noStrike" cap="none" dirty="0" smtClean="0">
                <a:solidFill>
                  <a:srgbClr val="000000"/>
                </a:solidFill>
                <a:effectLst/>
                <a:latin typeface="Arial"/>
                <a:ea typeface="Arial"/>
                <a:cs typeface="Arial"/>
                <a:sym typeface="Arial"/>
              </a:rPr>
              <a:t> or other authorities, e.g. national authorities, international </a:t>
            </a:r>
            <a:r>
              <a:rPr lang="en-US" sz="1100" b="0" i="0" u="none" strike="noStrike" cap="none" dirty="0" err="1" smtClean="0">
                <a:solidFill>
                  <a:srgbClr val="000000"/>
                </a:solidFill>
                <a:effectLst/>
                <a:latin typeface="Arial"/>
                <a:ea typeface="Arial"/>
                <a:cs typeface="Arial"/>
                <a:sym typeface="Arial"/>
              </a:rPr>
              <a:t>organisations</a:t>
            </a:r>
            <a:r>
              <a:rPr lang="en-US" sz="1100" b="0" i="0" u="none" strike="noStrike" cap="none" dirty="0" smtClean="0">
                <a:solidFill>
                  <a:srgbClr val="000000"/>
                </a:solidFill>
                <a:effectLst/>
                <a:latin typeface="Arial"/>
                <a:ea typeface="Arial"/>
                <a:cs typeface="Arial"/>
                <a:sym typeface="Arial"/>
              </a:rPr>
              <a:t>, such as the UN family, World Bank or Member States development agencies.  </a:t>
            </a:r>
            <a:endParaRPr lang="nl-BE" sz="1100" b="0" i="0" u="none" strike="noStrike" cap="none" dirty="0" smtClean="0">
              <a:solidFill>
                <a:srgbClr val="000000"/>
              </a:solidFill>
              <a:effectLst/>
              <a:latin typeface="Arial"/>
              <a:ea typeface="Arial"/>
              <a:cs typeface="Arial"/>
              <a:sym typeface="Arial"/>
            </a:endParaRPr>
          </a:p>
          <a:p>
            <a:r>
              <a:rPr lang="en-US" sz="1100" b="0" i="0" u="none" strike="noStrike" cap="none" dirty="0" smtClean="0">
                <a:solidFill>
                  <a:srgbClr val="000000"/>
                </a:solidFill>
                <a:effectLst/>
                <a:latin typeface="Arial"/>
                <a:ea typeface="Arial"/>
                <a:cs typeface="Arial"/>
                <a:sym typeface="Arial"/>
              </a:rPr>
              <a:t>Entities who implement EU </a:t>
            </a:r>
            <a:r>
              <a:rPr lang="en-US" sz="1100" b="0" i="0" u="none" strike="noStrike" cap="none" dirty="0" err="1" smtClean="0">
                <a:solidFill>
                  <a:srgbClr val="000000"/>
                </a:solidFill>
                <a:effectLst/>
                <a:latin typeface="Arial"/>
                <a:ea typeface="Arial"/>
                <a:cs typeface="Arial"/>
                <a:sym typeface="Arial"/>
              </a:rPr>
              <a:t>programmes</a:t>
            </a:r>
            <a:r>
              <a:rPr lang="en-US" sz="1100" b="0" i="0" u="none" strike="noStrike" cap="none" dirty="0" smtClean="0">
                <a:solidFill>
                  <a:srgbClr val="000000"/>
                </a:solidFill>
                <a:effectLst/>
                <a:latin typeface="Arial"/>
                <a:ea typeface="Arial"/>
                <a:cs typeface="Arial"/>
                <a:sym typeface="Arial"/>
              </a:rPr>
              <a:t> under this indirect management mode need to carry out an ex ante assessment of their systems, rules and procedures to ensure that the EU fund they will be awarded will be safely managed. This process is called Pillar Assessment and NGOs are not eligible. </a:t>
            </a:r>
            <a:endParaRPr lang="nl-BE" sz="1100" b="0" i="0" u="none" strike="noStrike" cap="none" dirty="0" smtClean="0">
              <a:solidFill>
                <a:srgbClr val="000000"/>
              </a:solidFill>
              <a:effectLst/>
              <a:latin typeface="Arial"/>
              <a:ea typeface="Arial"/>
              <a:cs typeface="Arial"/>
              <a:sym typeface="Aria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nl-NL" baseline="0" dirty="0" smtClean="0"/>
              <a:t>Indirect management </a:t>
            </a:r>
            <a:r>
              <a:rPr lang="nl-NL" baseline="0" dirty="0" err="1" smtClean="0"/>
              <a:t>example</a:t>
            </a:r>
            <a:r>
              <a:rPr lang="nl-NL" baseline="0" dirty="0" smtClean="0"/>
              <a:t> in BE: </a:t>
            </a:r>
            <a:r>
              <a:rPr lang="nl-NL" baseline="0" dirty="0" err="1" smtClean="0"/>
              <a:t>Enabel</a:t>
            </a:r>
            <a:endParaRPr lang="nl-NL" baseline="0" dirty="0" smtClean="0"/>
          </a:p>
          <a:p>
            <a:pPr marL="158750" indent="0">
              <a:buNone/>
            </a:pPr>
            <a:endParaRPr lang="nl-NL" baseline="0" dirty="0" smtClean="0"/>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bfaac14652_1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g2bfaac14652_1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nl-NL" dirty="0" smtClean="0"/>
              <a:t>Link report: https://concordeurope.org/resource/who-holds-the-lions-share-a-closer-look-at-global-europe-funds-for-csos/</a:t>
            </a:r>
          </a:p>
          <a:p>
            <a:pPr marL="0" lvl="0" indent="0" algn="l" rtl="0">
              <a:lnSpc>
                <a:spcPct val="100000"/>
              </a:lnSpc>
              <a:spcBef>
                <a:spcPts val="0"/>
              </a:spcBef>
              <a:spcAft>
                <a:spcPts val="0"/>
              </a:spcAft>
              <a:buSzPts val="1100"/>
              <a:buNone/>
            </a:pPr>
            <a:r>
              <a:rPr lang="nl-NL" dirty="0" smtClean="0"/>
              <a:t>Overall </a:t>
            </a:r>
            <a:r>
              <a:rPr lang="nl-NL" dirty="0" err="1" smtClean="0"/>
              <a:t>conclusions</a:t>
            </a:r>
            <a:r>
              <a:rPr lang="nl-NL" dirty="0" smtClean="0"/>
              <a:t>:</a:t>
            </a:r>
          </a:p>
          <a:p>
            <a:pPr marL="171450" lvl="0" indent="-171450" algn="l" rtl="0">
              <a:lnSpc>
                <a:spcPct val="100000"/>
              </a:lnSpc>
              <a:spcBef>
                <a:spcPts val="0"/>
              </a:spcBef>
              <a:spcAft>
                <a:spcPts val="0"/>
              </a:spcAft>
              <a:buSzPts val="1100"/>
              <a:buFontTx/>
              <a:buChar char="-"/>
            </a:pPr>
            <a:r>
              <a:rPr lang="nl-NL" baseline="0" dirty="0" smtClean="0"/>
              <a:t>EU </a:t>
            </a:r>
            <a:r>
              <a:rPr lang="nl-NL" baseline="0" dirty="0" err="1" smtClean="0"/>
              <a:t>isn’t</a:t>
            </a:r>
            <a:r>
              <a:rPr lang="nl-NL" baseline="0" dirty="0" smtClean="0"/>
              <a:t> </a:t>
            </a:r>
            <a:r>
              <a:rPr lang="nl-NL" baseline="0" dirty="0" err="1" smtClean="0"/>
              <a:t>keeping</a:t>
            </a:r>
            <a:r>
              <a:rPr lang="nl-NL" baseline="0" dirty="0" smtClean="0"/>
              <a:t> </a:t>
            </a:r>
            <a:r>
              <a:rPr lang="nl-NL" baseline="0" dirty="0" err="1" smtClean="0"/>
              <a:t>promises</a:t>
            </a:r>
            <a:r>
              <a:rPr lang="nl-NL" baseline="0" dirty="0" smtClean="0"/>
              <a:t> </a:t>
            </a:r>
            <a:r>
              <a:rPr lang="nl-NL" baseline="0" dirty="0" err="1" smtClean="0"/>
              <a:t>with</a:t>
            </a:r>
            <a:r>
              <a:rPr lang="nl-NL" baseline="0" dirty="0" smtClean="0"/>
              <a:t> </a:t>
            </a:r>
            <a:r>
              <a:rPr lang="nl-NL" baseline="0" dirty="0" err="1" smtClean="0"/>
              <a:t>regard</a:t>
            </a:r>
            <a:r>
              <a:rPr lang="nl-NL" baseline="0" dirty="0" smtClean="0"/>
              <a:t> </a:t>
            </a:r>
            <a:r>
              <a:rPr lang="nl-NL" baseline="0" dirty="0" err="1" smtClean="0"/>
              <a:t>to</a:t>
            </a:r>
            <a:r>
              <a:rPr lang="nl-NL" baseline="0" dirty="0" smtClean="0"/>
              <a:t> </a:t>
            </a:r>
            <a:r>
              <a:rPr lang="nl-NL" baseline="0" dirty="0" err="1" smtClean="0"/>
              <a:t>funding</a:t>
            </a:r>
            <a:r>
              <a:rPr lang="nl-NL" baseline="0" dirty="0" smtClean="0"/>
              <a:t> </a:t>
            </a:r>
            <a:r>
              <a:rPr lang="nl-NL" baseline="0" dirty="0" err="1" smtClean="0"/>
              <a:t>strategy</a:t>
            </a:r>
            <a:endParaRPr lang="nl-NL" baseline="0" dirty="0" smtClean="0"/>
          </a:p>
          <a:p>
            <a:pPr marL="171450" lvl="0" indent="-171450" algn="l" rtl="0">
              <a:lnSpc>
                <a:spcPct val="100000"/>
              </a:lnSpc>
              <a:spcBef>
                <a:spcPts val="0"/>
              </a:spcBef>
              <a:spcAft>
                <a:spcPts val="0"/>
              </a:spcAft>
              <a:buSzPts val="1100"/>
              <a:buFontTx/>
              <a:buChar char="-"/>
            </a:pPr>
            <a:r>
              <a:rPr lang="nl-NL" baseline="0" dirty="0" err="1" smtClean="0"/>
              <a:t>Less</a:t>
            </a:r>
            <a:r>
              <a:rPr lang="nl-NL" baseline="0" dirty="0" smtClean="0"/>
              <a:t> </a:t>
            </a:r>
            <a:r>
              <a:rPr lang="nl-NL" baseline="0" dirty="0" err="1" smtClean="0"/>
              <a:t>and</a:t>
            </a:r>
            <a:r>
              <a:rPr lang="nl-NL" baseline="0" dirty="0" smtClean="0"/>
              <a:t> </a:t>
            </a:r>
            <a:r>
              <a:rPr lang="nl-NL" baseline="0" dirty="0" err="1" smtClean="0"/>
              <a:t>less</a:t>
            </a:r>
            <a:r>
              <a:rPr lang="nl-NL" baseline="0" dirty="0" smtClean="0"/>
              <a:t> funds go </a:t>
            </a:r>
            <a:r>
              <a:rPr lang="nl-NL" baseline="0" dirty="0" err="1" smtClean="0"/>
              <a:t>to</a:t>
            </a:r>
            <a:r>
              <a:rPr lang="nl-NL" baseline="0" dirty="0" smtClean="0"/>
              <a:t> </a:t>
            </a:r>
            <a:r>
              <a:rPr lang="nl-NL" baseline="0" dirty="0" err="1" smtClean="0"/>
              <a:t>cso’s</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page" type="title">
  <p:cSld name="TITLE">
    <p:spTree>
      <p:nvGrpSpPr>
        <p:cNvPr id="1" name="Shape 8"/>
        <p:cNvGrpSpPr/>
        <p:nvPr/>
      </p:nvGrpSpPr>
      <p:grpSpPr>
        <a:xfrm>
          <a:off x="0" y="0"/>
          <a:ext cx="0" cy="0"/>
          <a:chOff x="0" y="0"/>
          <a:chExt cx="0" cy="0"/>
        </a:xfrm>
      </p:grpSpPr>
      <p:sp>
        <p:nvSpPr>
          <p:cNvPr id="9" name="Google Shape;9;p29"/>
          <p:cNvSpPr txBox="1">
            <a:spLocks noGrp="1"/>
          </p:cNvSpPr>
          <p:nvPr>
            <p:ph type="subTitle" idx="1"/>
          </p:nvPr>
        </p:nvSpPr>
        <p:spPr>
          <a:xfrm>
            <a:off x="311700" y="2584338"/>
            <a:ext cx="8520600" cy="792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500"/>
              <a:buFont typeface="Raleway"/>
              <a:buNone/>
              <a:defRPr sz="2500" b="1">
                <a:latin typeface="Raleway"/>
                <a:ea typeface="Raleway"/>
                <a:cs typeface="Raleway"/>
                <a:sym typeface="Raleway"/>
              </a:defRPr>
            </a:lvl1pPr>
            <a:lvl2pPr lvl="1" algn="l">
              <a:lnSpc>
                <a:spcPct val="100000"/>
              </a:lnSpc>
              <a:spcBef>
                <a:spcPts val="0"/>
              </a:spcBef>
              <a:spcAft>
                <a:spcPts val="0"/>
              </a:spcAft>
              <a:buSzPts val="2800"/>
              <a:buNone/>
              <a:defRPr sz="2800"/>
            </a:lvl2pPr>
            <a:lvl3pPr lvl="2" algn="l">
              <a:lnSpc>
                <a:spcPct val="100000"/>
              </a:lnSpc>
              <a:spcBef>
                <a:spcPts val="0"/>
              </a:spcBef>
              <a:spcAft>
                <a:spcPts val="0"/>
              </a:spcAft>
              <a:buSzPts val="2800"/>
              <a:buNone/>
              <a:defRPr sz="2800"/>
            </a:lvl3pPr>
            <a:lvl4pPr lvl="3" algn="l">
              <a:lnSpc>
                <a:spcPct val="100000"/>
              </a:lnSpc>
              <a:spcBef>
                <a:spcPts val="0"/>
              </a:spcBef>
              <a:spcAft>
                <a:spcPts val="0"/>
              </a:spcAft>
              <a:buSzPts val="2800"/>
              <a:buNone/>
              <a:defRPr sz="2800"/>
            </a:lvl4pPr>
            <a:lvl5pPr lvl="4" algn="l">
              <a:lnSpc>
                <a:spcPct val="100000"/>
              </a:lnSpc>
              <a:spcBef>
                <a:spcPts val="0"/>
              </a:spcBef>
              <a:spcAft>
                <a:spcPts val="0"/>
              </a:spcAft>
              <a:buSzPts val="2800"/>
              <a:buNone/>
              <a:defRPr sz="2800"/>
            </a:lvl5pPr>
            <a:lvl6pPr lvl="5" algn="l">
              <a:lnSpc>
                <a:spcPct val="100000"/>
              </a:lnSpc>
              <a:spcBef>
                <a:spcPts val="0"/>
              </a:spcBef>
              <a:spcAft>
                <a:spcPts val="0"/>
              </a:spcAft>
              <a:buSzPts val="2800"/>
              <a:buNone/>
              <a:defRPr sz="2800"/>
            </a:lvl6pPr>
            <a:lvl7pPr lvl="6" algn="l">
              <a:lnSpc>
                <a:spcPct val="100000"/>
              </a:lnSpc>
              <a:spcBef>
                <a:spcPts val="0"/>
              </a:spcBef>
              <a:spcAft>
                <a:spcPts val="0"/>
              </a:spcAft>
              <a:buSzPts val="2800"/>
              <a:buNone/>
              <a:defRPr sz="2800"/>
            </a:lvl7pPr>
            <a:lvl8pPr lvl="7" algn="l">
              <a:lnSpc>
                <a:spcPct val="100000"/>
              </a:lnSpc>
              <a:spcBef>
                <a:spcPts val="0"/>
              </a:spcBef>
              <a:spcAft>
                <a:spcPts val="0"/>
              </a:spcAft>
              <a:buSzPts val="2800"/>
              <a:buNone/>
              <a:defRPr sz="2800"/>
            </a:lvl8pPr>
            <a:lvl9pPr lvl="8" algn="l">
              <a:lnSpc>
                <a:spcPct val="100000"/>
              </a:lnSpc>
              <a:spcBef>
                <a:spcPts val="0"/>
              </a:spcBef>
              <a:spcAft>
                <a:spcPts val="0"/>
              </a:spcAft>
              <a:buSzPts val="2800"/>
              <a:buNone/>
              <a:defRPr sz="2800"/>
            </a:lvl9pPr>
          </a:lstStyle>
          <a:p>
            <a:endParaRPr/>
          </a:p>
        </p:txBody>
      </p:sp>
      <p:pic>
        <p:nvPicPr>
          <p:cNvPr id="10" name="Google Shape;10;p29"/>
          <p:cNvPicPr preferRelativeResize="0"/>
          <p:nvPr/>
        </p:nvPicPr>
        <p:blipFill rotWithShape="1">
          <a:blip r:embed="rId2">
            <a:alphaModFix/>
          </a:blip>
          <a:srcRect/>
          <a:stretch/>
        </p:blipFill>
        <p:spPr>
          <a:xfrm>
            <a:off x="215700" y="4683025"/>
            <a:ext cx="6530150" cy="232775"/>
          </a:xfrm>
          <a:prstGeom prst="rect">
            <a:avLst/>
          </a:prstGeom>
          <a:noFill/>
          <a:ln>
            <a:noFill/>
          </a:ln>
        </p:spPr>
      </p:pic>
      <p:sp>
        <p:nvSpPr>
          <p:cNvPr id="11" name="Google Shape;11;p29"/>
          <p:cNvSpPr txBox="1">
            <a:spLocks noGrp="1"/>
          </p:cNvSpPr>
          <p:nvPr>
            <p:ph type="title"/>
          </p:nvPr>
        </p:nvSpPr>
        <p:spPr>
          <a:xfrm>
            <a:off x="311700" y="1766563"/>
            <a:ext cx="7332300" cy="4929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rgbClr val="434343"/>
              </a:buClr>
              <a:buSzPts val="3500"/>
              <a:buNone/>
              <a:defRPr sz="3500">
                <a:solidFill>
                  <a:srgbClr val="434343"/>
                </a:solidFill>
              </a:defRPr>
            </a:lvl1pPr>
            <a:lvl2pPr lvl="1"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2pPr>
            <a:lvl3pPr lvl="2"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3pPr>
            <a:lvl4pPr lvl="3"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4pPr>
            <a:lvl5pPr lvl="4"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5pPr>
            <a:lvl6pPr lvl="5"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6pPr>
            <a:lvl7pPr lvl="6"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7pPr>
            <a:lvl8pPr lvl="7"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8pPr>
            <a:lvl9pPr lvl="8" algn="l">
              <a:lnSpc>
                <a:spcPct val="100000"/>
              </a:lnSpc>
              <a:spcBef>
                <a:spcPts val="0"/>
              </a:spcBef>
              <a:spcAft>
                <a:spcPts val="0"/>
              </a:spcAft>
              <a:buClr>
                <a:srgbClr val="434343"/>
              </a:buClr>
              <a:buSzPts val="3500"/>
              <a:buFont typeface="Raleway ExtraBold"/>
              <a:buNone/>
              <a:defRPr sz="3500">
                <a:solidFill>
                  <a:srgbClr val="434343"/>
                </a:solidFill>
                <a:latin typeface="Raleway ExtraBold"/>
                <a:ea typeface="Raleway ExtraBold"/>
                <a:cs typeface="Raleway ExtraBold"/>
                <a:sym typeface="Raleway ExtraBold"/>
              </a:defRPr>
            </a:lvl9pPr>
          </a:lstStyle>
          <a:p>
            <a:endParaRPr/>
          </a:p>
        </p:txBody>
      </p:sp>
      <p:pic>
        <p:nvPicPr>
          <p:cNvPr id="12" name="Google Shape;12;p29"/>
          <p:cNvPicPr preferRelativeResize="0"/>
          <p:nvPr/>
        </p:nvPicPr>
        <p:blipFill rotWithShape="1">
          <a:blip r:embed="rId3">
            <a:alphaModFix/>
          </a:blip>
          <a:srcRect/>
          <a:stretch/>
        </p:blipFill>
        <p:spPr>
          <a:xfrm>
            <a:off x="0" y="0"/>
            <a:ext cx="9144003" cy="96887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
        <p:cNvGrpSpPr/>
        <p:nvPr/>
      </p:nvGrpSpPr>
      <p:grpSpPr>
        <a:xfrm>
          <a:off x="0" y="0"/>
          <a:ext cx="0" cy="0"/>
          <a:chOff x="0" y="0"/>
          <a:chExt cx="0" cy="0"/>
        </a:xfrm>
      </p:grpSpPr>
      <p:sp>
        <p:nvSpPr>
          <p:cNvPr id="14" name="Google Shape;14;p3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 name="Google Shape;15;p3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3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marR="0" lvl="0"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ew section">
  <p:cSld name="MAIN_POINT">
    <p:bg>
      <p:bgPr>
        <a:solidFill>
          <a:schemeClr val="lt1"/>
        </a:solidFill>
        <a:effectLst/>
      </p:bgPr>
    </p:bg>
    <p:spTree>
      <p:nvGrpSpPr>
        <p:cNvPr id="1" name="Shape 17"/>
        <p:cNvGrpSpPr/>
        <p:nvPr/>
      </p:nvGrpSpPr>
      <p:grpSpPr>
        <a:xfrm>
          <a:off x="0" y="0"/>
          <a:ext cx="0" cy="0"/>
          <a:chOff x="0" y="0"/>
          <a:chExt cx="0" cy="0"/>
        </a:xfrm>
      </p:grpSpPr>
      <p:pic>
        <p:nvPicPr>
          <p:cNvPr id="18" name="Google Shape;18;p31"/>
          <p:cNvPicPr preferRelativeResize="0"/>
          <p:nvPr/>
        </p:nvPicPr>
        <p:blipFill rotWithShape="1">
          <a:blip r:embed="rId2">
            <a:alphaModFix/>
          </a:blip>
          <a:srcRect b="26959"/>
          <a:stretch/>
        </p:blipFill>
        <p:spPr>
          <a:xfrm>
            <a:off x="7368000" y="4731225"/>
            <a:ext cx="1632000" cy="289850"/>
          </a:xfrm>
          <a:prstGeom prst="rect">
            <a:avLst/>
          </a:prstGeom>
          <a:noFill/>
          <a:ln>
            <a:noFill/>
          </a:ln>
        </p:spPr>
      </p:pic>
      <p:sp>
        <p:nvSpPr>
          <p:cNvPr id="19" name="Google Shape;19;p31"/>
          <p:cNvSpPr/>
          <p:nvPr/>
        </p:nvSpPr>
        <p:spPr>
          <a:xfrm>
            <a:off x="6575" y="0"/>
            <a:ext cx="6502200" cy="5143500"/>
          </a:xfrm>
          <a:prstGeom prst="rect">
            <a:avLst/>
          </a:prstGeom>
          <a:solidFill>
            <a:srgbClr val="F0AB51"/>
          </a:solidFill>
          <a:ln w="9525" cap="flat" cmpd="sng">
            <a:solidFill>
              <a:srgbClr val="F0AB5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0AB51"/>
              </a:solidFill>
              <a:highlight>
                <a:srgbClr val="F0AB51"/>
              </a:highlight>
              <a:latin typeface="Arial"/>
              <a:ea typeface="Arial"/>
              <a:cs typeface="Arial"/>
              <a:sym typeface="Arial"/>
            </a:endParaRPr>
          </a:p>
        </p:txBody>
      </p:sp>
      <p:sp>
        <p:nvSpPr>
          <p:cNvPr id="20" name="Google Shape;20;p31"/>
          <p:cNvSpPr txBox="1">
            <a:spLocks noGrp="1"/>
          </p:cNvSpPr>
          <p:nvPr>
            <p:ph type="subTitle" idx="1"/>
          </p:nvPr>
        </p:nvSpPr>
        <p:spPr>
          <a:xfrm>
            <a:off x="569550" y="2050350"/>
            <a:ext cx="5529000" cy="1042800"/>
          </a:xfrm>
          <a:prstGeom prst="rect">
            <a:avLst/>
          </a:prstGeom>
          <a:noFill/>
          <a:ln>
            <a:noFill/>
          </a:ln>
        </p:spPr>
        <p:txBody>
          <a:bodyPr spcFirstLastPara="1" wrap="square" lIns="91425" tIns="91425" rIns="91425" bIns="91425" anchor="t" anchorCtr="0">
            <a:normAutofit/>
          </a:bodyPr>
          <a:lstStyle>
            <a:lvl1pPr lvl="0"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1pPr>
            <a:lvl2pPr lvl="1"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2pPr>
            <a:lvl3pPr lvl="2"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3pPr>
            <a:lvl4pPr lvl="3"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4pPr>
            <a:lvl5pPr lvl="4"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5pPr>
            <a:lvl6pPr lvl="5"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6pPr>
            <a:lvl7pPr lvl="6"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7pPr>
            <a:lvl8pPr lvl="7"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8pPr>
            <a:lvl9pPr lvl="8" algn="l">
              <a:lnSpc>
                <a:spcPct val="115000"/>
              </a:lnSpc>
              <a:spcBef>
                <a:spcPts val="0"/>
              </a:spcBef>
              <a:spcAft>
                <a:spcPts val="0"/>
              </a:spcAft>
              <a:buClr>
                <a:srgbClr val="FFFFFF"/>
              </a:buClr>
              <a:buSzPts val="3500"/>
              <a:buFont typeface="Raleway Black"/>
              <a:buNone/>
              <a:defRPr sz="3500">
                <a:solidFill>
                  <a:srgbClr val="FFFFFF"/>
                </a:solidFill>
                <a:latin typeface="Raleway Black"/>
                <a:ea typeface="Raleway Black"/>
                <a:cs typeface="Raleway Black"/>
                <a:sym typeface="Raleway Black"/>
              </a:defRPr>
            </a:lvl9pPr>
          </a:lstStyle>
          <a:p>
            <a:endParaRPr/>
          </a:p>
        </p:txBody>
      </p:sp>
      <p:pic>
        <p:nvPicPr>
          <p:cNvPr id="21" name="Google Shape;21;p31"/>
          <p:cNvPicPr preferRelativeResize="0"/>
          <p:nvPr/>
        </p:nvPicPr>
        <p:blipFill rotWithShape="1">
          <a:blip r:embed="rId3">
            <a:alphaModFix/>
          </a:blip>
          <a:srcRect/>
          <a:stretch/>
        </p:blipFill>
        <p:spPr>
          <a:xfrm>
            <a:off x="6855900" y="164824"/>
            <a:ext cx="1886326" cy="65395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 type="secHead">
  <p:cSld name="SECTION_HEADER">
    <p:spTree>
      <p:nvGrpSpPr>
        <p:cNvPr id="1" name="Shape 22"/>
        <p:cNvGrpSpPr/>
        <p:nvPr/>
      </p:nvGrpSpPr>
      <p:grpSpPr>
        <a:xfrm>
          <a:off x="0" y="0"/>
          <a:ext cx="0" cy="0"/>
          <a:chOff x="0" y="0"/>
          <a:chExt cx="0" cy="0"/>
        </a:xfrm>
      </p:grpSpPr>
      <p:sp>
        <p:nvSpPr>
          <p:cNvPr id="23" name="Google Shape;23;p30"/>
          <p:cNvSpPr txBox="1">
            <a:spLocks noGrp="1"/>
          </p:cNvSpPr>
          <p:nvPr>
            <p:ph type="title"/>
          </p:nvPr>
        </p:nvSpPr>
        <p:spPr>
          <a:xfrm>
            <a:off x="460650" y="1175250"/>
            <a:ext cx="7332300" cy="4929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rgbClr val="434343"/>
              </a:buClr>
              <a:buSzPts val="2500"/>
              <a:buNone/>
              <a:defRPr sz="2500">
                <a:solidFill>
                  <a:srgbClr val="434343"/>
                </a:solidFill>
              </a:defRPr>
            </a:lvl1pPr>
            <a:lvl2pPr lvl="1"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2pPr>
            <a:lvl3pPr lvl="2"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3pPr>
            <a:lvl4pPr lvl="3"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4pPr>
            <a:lvl5pPr lvl="4"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5pPr>
            <a:lvl6pPr lvl="5"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6pPr>
            <a:lvl7pPr lvl="6"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7pPr>
            <a:lvl8pPr lvl="7"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8pPr>
            <a:lvl9pPr lvl="8" algn="l">
              <a:lnSpc>
                <a:spcPct val="100000"/>
              </a:lnSpc>
              <a:spcBef>
                <a:spcPts val="0"/>
              </a:spcBef>
              <a:spcAft>
                <a:spcPts val="0"/>
              </a:spcAft>
              <a:buClr>
                <a:srgbClr val="434343"/>
              </a:buClr>
              <a:buSzPts val="2500"/>
              <a:buFont typeface="Raleway ExtraBold"/>
              <a:buNone/>
              <a:defRPr sz="2500">
                <a:solidFill>
                  <a:srgbClr val="434343"/>
                </a:solidFill>
                <a:latin typeface="Raleway ExtraBold"/>
                <a:ea typeface="Raleway ExtraBold"/>
                <a:cs typeface="Raleway ExtraBold"/>
                <a:sym typeface="Raleway ExtraBold"/>
              </a:defRPr>
            </a:lvl9pPr>
          </a:lstStyle>
          <a:p>
            <a:endParaRPr/>
          </a:p>
        </p:txBody>
      </p:sp>
      <p:sp>
        <p:nvSpPr>
          <p:cNvPr id="24" name="Google Shape;24;p30"/>
          <p:cNvSpPr txBox="1">
            <a:spLocks noGrp="1"/>
          </p:cNvSpPr>
          <p:nvPr>
            <p:ph type="subTitle" idx="1"/>
          </p:nvPr>
        </p:nvSpPr>
        <p:spPr>
          <a:xfrm>
            <a:off x="460650" y="1874525"/>
            <a:ext cx="7737300" cy="1962900"/>
          </a:xfrm>
          <a:prstGeom prst="rect">
            <a:avLst/>
          </a:prstGeom>
          <a:noFill/>
          <a:ln>
            <a:noFill/>
          </a:ln>
        </p:spPr>
        <p:txBody>
          <a:bodyPr spcFirstLastPara="1" wrap="square" lIns="91425" tIns="91425" rIns="91425" bIns="91425" anchor="t" anchorCtr="0">
            <a:normAutofit/>
          </a:bodyPr>
          <a:lstStyle>
            <a:lvl1pPr lvl="0" algn="l">
              <a:lnSpc>
                <a:spcPct val="115000"/>
              </a:lnSpc>
              <a:spcBef>
                <a:spcPts val="0"/>
              </a:spcBef>
              <a:spcAft>
                <a:spcPts val="0"/>
              </a:spcAft>
              <a:buSzPts val="2400"/>
              <a:buNone/>
              <a:defRPr/>
            </a:lvl1pPr>
            <a:lvl2pPr lvl="1" algn="l">
              <a:lnSpc>
                <a:spcPct val="115000"/>
              </a:lnSpc>
              <a:spcBef>
                <a:spcPts val="0"/>
              </a:spcBef>
              <a:spcAft>
                <a:spcPts val="0"/>
              </a:spcAft>
              <a:buSzPts val="2000"/>
              <a:buNone/>
              <a:defRPr/>
            </a:lvl2pPr>
            <a:lvl3pPr lvl="2" algn="l">
              <a:lnSpc>
                <a:spcPct val="115000"/>
              </a:lnSpc>
              <a:spcBef>
                <a:spcPts val="0"/>
              </a:spcBef>
              <a:spcAft>
                <a:spcPts val="0"/>
              </a:spcAft>
              <a:buSzPts val="2000"/>
              <a:buNone/>
              <a:defRPr/>
            </a:lvl3pPr>
            <a:lvl4pPr lvl="3" algn="l">
              <a:lnSpc>
                <a:spcPct val="115000"/>
              </a:lnSpc>
              <a:spcBef>
                <a:spcPts val="0"/>
              </a:spcBef>
              <a:spcAft>
                <a:spcPts val="0"/>
              </a:spcAft>
              <a:buSzPts val="2000"/>
              <a:buNone/>
              <a:defRPr/>
            </a:lvl4pPr>
            <a:lvl5pPr lvl="4" algn="l">
              <a:lnSpc>
                <a:spcPct val="115000"/>
              </a:lnSpc>
              <a:spcBef>
                <a:spcPts val="0"/>
              </a:spcBef>
              <a:spcAft>
                <a:spcPts val="0"/>
              </a:spcAft>
              <a:buSzPts val="2000"/>
              <a:buNone/>
              <a:defRPr/>
            </a:lvl5pPr>
            <a:lvl6pPr lvl="5" algn="l">
              <a:lnSpc>
                <a:spcPct val="115000"/>
              </a:lnSpc>
              <a:spcBef>
                <a:spcPts val="0"/>
              </a:spcBef>
              <a:spcAft>
                <a:spcPts val="0"/>
              </a:spcAft>
              <a:buSzPts val="2000"/>
              <a:buNone/>
              <a:defRPr/>
            </a:lvl6pPr>
            <a:lvl7pPr lvl="6" algn="l">
              <a:lnSpc>
                <a:spcPct val="115000"/>
              </a:lnSpc>
              <a:spcBef>
                <a:spcPts val="0"/>
              </a:spcBef>
              <a:spcAft>
                <a:spcPts val="0"/>
              </a:spcAft>
              <a:buSzPts val="2000"/>
              <a:buNone/>
              <a:defRPr/>
            </a:lvl7pPr>
            <a:lvl8pPr lvl="7" algn="l">
              <a:lnSpc>
                <a:spcPct val="115000"/>
              </a:lnSpc>
              <a:spcBef>
                <a:spcPts val="0"/>
              </a:spcBef>
              <a:spcAft>
                <a:spcPts val="0"/>
              </a:spcAft>
              <a:buSzPts val="2000"/>
              <a:buNone/>
              <a:defRPr/>
            </a:lvl8pPr>
            <a:lvl9pPr lvl="8" algn="l">
              <a:lnSpc>
                <a:spcPct val="115000"/>
              </a:lnSpc>
              <a:spcBef>
                <a:spcPts val="0"/>
              </a:spcBef>
              <a:spcAft>
                <a:spcPts val="0"/>
              </a:spcAft>
              <a:buSzPts val="2000"/>
              <a:buNone/>
              <a:defRPr/>
            </a:lvl9pPr>
          </a:lstStyle>
          <a:p>
            <a:endParaRPr/>
          </a:p>
        </p:txBody>
      </p:sp>
      <p:pic>
        <p:nvPicPr>
          <p:cNvPr id="25" name="Google Shape;25;p30"/>
          <p:cNvPicPr preferRelativeResize="0"/>
          <p:nvPr/>
        </p:nvPicPr>
        <p:blipFill rotWithShape="1">
          <a:blip r:embed="rId2">
            <a:alphaModFix/>
          </a:blip>
          <a:srcRect/>
          <a:stretch/>
        </p:blipFill>
        <p:spPr>
          <a:xfrm>
            <a:off x="0" y="0"/>
            <a:ext cx="9144003" cy="96887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inal slide">
  <p:cSld name="SECTION_TITLE_AND_DESCRIPTION">
    <p:spTree>
      <p:nvGrpSpPr>
        <p:cNvPr id="1" name="Shape 26"/>
        <p:cNvGrpSpPr/>
        <p:nvPr/>
      </p:nvGrpSpPr>
      <p:grpSpPr>
        <a:xfrm>
          <a:off x="0" y="0"/>
          <a:ext cx="0" cy="0"/>
          <a:chOff x="0" y="0"/>
          <a:chExt cx="0" cy="0"/>
        </a:xfrm>
      </p:grpSpPr>
      <p:pic>
        <p:nvPicPr>
          <p:cNvPr id="27" name="Google Shape;27;p33"/>
          <p:cNvPicPr preferRelativeResize="0"/>
          <p:nvPr/>
        </p:nvPicPr>
        <p:blipFill rotWithShape="1">
          <a:blip r:embed="rId2">
            <a:alphaModFix/>
          </a:blip>
          <a:srcRect/>
          <a:stretch/>
        </p:blipFill>
        <p:spPr>
          <a:xfrm>
            <a:off x="0" y="0"/>
            <a:ext cx="9144003" cy="96887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34"/>
          <p:cNvSpPr txBox="1">
            <a:spLocks noGrp="1"/>
          </p:cNvSpPr>
          <p:nvPr>
            <p:ph type="title"/>
          </p:nvPr>
        </p:nvSpPr>
        <p:spPr>
          <a:xfrm>
            <a:off x="628650" y="273844"/>
            <a:ext cx="7886700" cy="4914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rgbClr val="E2B647"/>
              </a:buClr>
              <a:buSzPts val="3000"/>
              <a:buFont typeface="Calibri"/>
              <a:buNone/>
              <a:defRPr sz="3000" b="1">
                <a:solidFill>
                  <a:srgbClr val="E2B647"/>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0" name="Google Shape;30;p34"/>
          <p:cNvSpPr txBox="1">
            <a:spLocks noGrp="1"/>
          </p:cNvSpPr>
          <p:nvPr>
            <p:ph type="body" idx="1"/>
          </p:nvPr>
        </p:nvSpPr>
        <p:spPr>
          <a:xfrm>
            <a:off x="628650" y="971654"/>
            <a:ext cx="7886700" cy="32634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595959"/>
              </a:buClr>
              <a:buSzPts val="2100"/>
              <a:buFont typeface="Arial"/>
              <a:buNone/>
              <a:defRPr sz="2100">
                <a:solidFill>
                  <a:srgbClr val="595959"/>
                </a:solidFill>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31" name="Google Shape;31;p34"/>
          <p:cNvSpPr/>
          <p:nvPr/>
        </p:nvSpPr>
        <p:spPr>
          <a:xfrm>
            <a:off x="0" y="0"/>
            <a:ext cx="9144000" cy="172500"/>
          </a:xfrm>
          <a:prstGeom prst="rect">
            <a:avLst/>
          </a:prstGeom>
          <a:solidFill>
            <a:srgbClr val="E2B647"/>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2" name="Google Shape;32;p34"/>
          <p:cNvPicPr preferRelativeResize="0"/>
          <p:nvPr/>
        </p:nvPicPr>
        <p:blipFill rotWithShape="1">
          <a:blip r:embed="rId2">
            <a:alphaModFix/>
          </a:blip>
          <a:srcRect/>
          <a:stretch/>
        </p:blipFill>
        <p:spPr>
          <a:xfrm>
            <a:off x="7712765" y="4634647"/>
            <a:ext cx="1294573" cy="314868"/>
          </a:xfrm>
          <a:prstGeom prst="rect">
            <a:avLst/>
          </a:prstGeom>
          <a:noFill/>
          <a:ln>
            <a:noFill/>
          </a:ln>
        </p:spPr>
      </p:pic>
      <p:sp>
        <p:nvSpPr>
          <p:cNvPr id="33" name="Google Shape;33;p34"/>
          <p:cNvSpPr/>
          <p:nvPr/>
        </p:nvSpPr>
        <p:spPr>
          <a:xfrm>
            <a:off x="0" y="5007022"/>
            <a:ext cx="9144000" cy="172500"/>
          </a:xfrm>
          <a:prstGeom prst="rect">
            <a:avLst/>
          </a:prstGeom>
          <a:solidFill>
            <a:srgbClr val="E2B647"/>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Raleway ExtraBold"/>
              <a:buNone/>
              <a:defRPr sz="2800" b="0" i="0" u="none" strike="noStrike" cap="none">
                <a:solidFill>
                  <a:schemeClr val="dk1"/>
                </a:solidFill>
                <a:latin typeface="Raleway ExtraBold"/>
                <a:ea typeface="Raleway ExtraBold"/>
                <a:cs typeface="Raleway ExtraBold"/>
                <a:sym typeface="Raleway ExtraBol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81000" algn="l" rtl="0">
              <a:lnSpc>
                <a:spcPct val="115000"/>
              </a:lnSpc>
              <a:spcBef>
                <a:spcPts val="0"/>
              </a:spcBef>
              <a:spcAft>
                <a:spcPts val="0"/>
              </a:spcAft>
              <a:buClr>
                <a:schemeClr val="dk2"/>
              </a:buClr>
              <a:buSzPts val="2400"/>
              <a:buFont typeface="Calibri"/>
              <a:buChar char="●"/>
              <a:defRPr sz="2400" b="0" i="0" u="none" strike="noStrike" cap="none">
                <a:solidFill>
                  <a:schemeClr val="dk2"/>
                </a:solidFill>
                <a:latin typeface="Calibri"/>
                <a:ea typeface="Calibri"/>
                <a:cs typeface="Calibri"/>
                <a:sym typeface="Calibri"/>
              </a:defRPr>
            </a:lvl1pPr>
            <a:lvl2pPr marL="914400" marR="0" lvl="1"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2pPr>
            <a:lvl3pPr marL="1371600" marR="0" lvl="2"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3pPr>
            <a:lvl4pPr marL="1828800" marR="0" lvl="3"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4pPr>
            <a:lvl5pPr marL="2286000" marR="0" lvl="4"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5pPr>
            <a:lvl6pPr marL="2743200" marR="0" lvl="5"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6pPr>
            <a:lvl7pPr marL="3200400" marR="0" lvl="6"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7pPr>
            <a:lvl8pPr marL="3657600" marR="0" lvl="7"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8pPr>
            <a:lvl9pPr marL="4114800" marR="0" lvl="8" indent="-355600" algn="l" rtl="0">
              <a:lnSpc>
                <a:spcPct val="115000"/>
              </a:lnSpc>
              <a:spcBef>
                <a:spcPts val="0"/>
              </a:spcBef>
              <a:spcAft>
                <a:spcPts val="0"/>
              </a:spcAft>
              <a:buClr>
                <a:schemeClr val="dk2"/>
              </a:buClr>
              <a:buSzPts val="2000"/>
              <a:buFont typeface="Calibri"/>
              <a:buChar char="■"/>
              <a:defRPr sz="2000" b="0" i="0" u="none" strike="noStrike" cap="none">
                <a:solidFill>
                  <a:schemeClr val="dk2"/>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concordeurope.org/resource/who-holds-the-lions-share-a-closer-look-at-global-europe-funds-for-csos/" TargetMode="External"/><Relationship Id="rId4" Type="http://schemas.openxmlformats.org/officeDocument/2006/relationships/hyperlink" Target="https://op.europa.eu/en/web/who-is-who/organization/-/organization/EEAS_DEL/EEAS_DEL"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concordeurope.org/resource/who-holds-the-lions-share-a-closer-look-at-global-europe-funds-for-cso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international-partnerships.ec.europa.eu/action-plans_e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8" name="Google Shape;38;g3147bda3dbe_0_0"/>
          <p:cNvSpPr txBox="1">
            <a:spLocks noGrp="1"/>
          </p:cNvSpPr>
          <p:nvPr>
            <p:ph type="subTitle" idx="4294967295"/>
          </p:nvPr>
        </p:nvSpPr>
        <p:spPr>
          <a:xfrm>
            <a:off x="196074" y="1773550"/>
            <a:ext cx="6352500" cy="2556600"/>
          </a:xfrm>
          <a:prstGeom prst="rect">
            <a:avLst/>
          </a:prstGeom>
          <a:noFill/>
          <a:ln>
            <a:noFill/>
          </a:ln>
        </p:spPr>
        <p:txBody>
          <a:bodyPr spcFirstLastPara="1" wrap="square" lIns="91425" tIns="91425" rIns="91425" bIns="91425" anchor="t" anchorCtr="0">
            <a:noAutofit/>
          </a:bodyPr>
          <a:lstStyle/>
          <a:p>
            <a:pPr marL="0" marR="0" lvl="0" indent="0" algn="ctr" rtl="0">
              <a:lnSpc>
                <a:spcPct val="95000"/>
              </a:lnSpc>
              <a:spcBef>
                <a:spcPts val="0"/>
              </a:spcBef>
              <a:spcAft>
                <a:spcPts val="0"/>
              </a:spcAft>
              <a:buClr>
                <a:schemeClr val="dk1"/>
              </a:buClr>
              <a:buSzPts val="3500"/>
              <a:buFont typeface="Arial"/>
              <a:buNone/>
            </a:pPr>
            <a:r>
              <a:rPr lang="en-US" sz="2800" b="1" i="0" u="none" strike="noStrike" cap="none">
                <a:solidFill>
                  <a:schemeClr val="dk1"/>
                </a:solidFill>
                <a:latin typeface="Raleway"/>
                <a:ea typeface="Raleway"/>
                <a:cs typeface="Raleway"/>
                <a:sym typeface="Raleway"/>
              </a:rPr>
              <a:t>WHO HOLDS THE LION’S SHARE? A closer look at Global Europe Funds for CSOs</a:t>
            </a:r>
            <a:endParaRPr sz="2800" b="0" i="0" u="none" strike="noStrike" cap="none">
              <a:solidFill>
                <a:schemeClr val="dk1"/>
              </a:solidFill>
              <a:latin typeface="Raleway"/>
              <a:ea typeface="Raleway"/>
              <a:cs typeface="Raleway"/>
              <a:sym typeface="Raleway"/>
            </a:endParaRPr>
          </a:p>
        </p:txBody>
      </p:sp>
      <p:sp>
        <p:nvSpPr>
          <p:cNvPr id="39" name="Google Shape;39;g3147bda3dbe_0_0"/>
          <p:cNvSpPr/>
          <p:nvPr/>
        </p:nvSpPr>
        <p:spPr>
          <a:xfrm>
            <a:off x="4572000" y="3431775"/>
            <a:ext cx="479700" cy="479700"/>
          </a:xfrm>
          <a:prstGeom prst="ellipse">
            <a:avLst/>
          </a:prstGeom>
          <a:solidFill>
            <a:srgbClr val="F0AB51"/>
          </a:solidFill>
          <a:ln w="9525" cap="flat" cmpd="sng">
            <a:solidFill>
              <a:srgbClr val="D9A938"/>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40" name="Google Shape;40;g3147bda3dbe_0_0"/>
          <p:cNvPicPr preferRelativeResize="0"/>
          <p:nvPr/>
        </p:nvPicPr>
        <p:blipFill rotWithShape="1">
          <a:blip r:embed="rId3">
            <a:alphaModFix/>
          </a:blip>
          <a:srcRect/>
          <a:stretch/>
        </p:blipFill>
        <p:spPr>
          <a:xfrm>
            <a:off x="6400800" y="99775"/>
            <a:ext cx="2556600" cy="2556600"/>
          </a:xfrm>
          <a:prstGeom prst="rect">
            <a:avLst/>
          </a:prstGeom>
          <a:noFill/>
          <a:ln>
            <a:noFill/>
          </a:ln>
        </p:spPr>
      </p:pic>
      <p:sp>
        <p:nvSpPr>
          <p:cNvPr id="41" name="Google Shape;41;g3147bda3dbe_0_0"/>
          <p:cNvSpPr txBox="1"/>
          <p:nvPr/>
        </p:nvSpPr>
        <p:spPr>
          <a:xfrm>
            <a:off x="334875" y="3847150"/>
            <a:ext cx="2556600" cy="711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a:solidFill>
                  <a:schemeClr val="dk2"/>
                </a:solidFill>
                <a:latin typeface="Calibri"/>
                <a:ea typeface="Calibri"/>
                <a:cs typeface="Calibri"/>
                <a:sym typeface="Calibri"/>
              </a:rPr>
              <a:t>13/11/2024</a:t>
            </a:r>
            <a:endParaRPr sz="2400">
              <a:solidFill>
                <a:schemeClr val="dk2"/>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r>
              <a:rPr lang="en-US" sz="2400">
                <a:solidFill>
                  <a:schemeClr val="dk2"/>
                </a:solidFill>
                <a:latin typeface="Calibri"/>
                <a:ea typeface="Calibri"/>
                <a:cs typeface="Calibri"/>
                <a:sym typeface="Calibri"/>
              </a:rPr>
              <a:t>Georgia Papoutsi</a:t>
            </a:r>
            <a:endParaRPr sz="2400">
              <a:solidFill>
                <a:schemeClr val="dk2"/>
              </a:solidFill>
              <a:latin typeface="Calibri"/>
              <a:ea typeface="Calibri"/>
              <a:cs typeface="Calibri"/>
              <a:sym typeface="Calibri"/>
            </a:endParaRPr>
          </a:p>
        </p:txBody>
      </p:sp>
      <p:pic>
        <p:nvPicPr>
          <p:cNvPr id="42" name="Google Shape;42;g3147bda3dbe_0_0"/>
          <p:cNvPicPr preferRelativeResize="0"/>
          <p:nvPr/>
        </p:nvPicPr>
        <p:blipFill rotWithShape="1">
          <a:blip r:embed="rId4">
            <a:alphaModFix/>
          </a:blip>
          <a:srcRect/>
          <a:stretch/>
        </p:blipFill>
        <p:spPr>
          <a:xfrm>
            <a:off x="5924822" y="4029048"/>
            <a:ext cx="3219175" cy="1114451"/>
          </a:xfrm>
          <a:prstGeom prst="rect">
            <a:avLst/>
          </a:prstGeom>
          <a:noFill/>
          <a:ln>
            <a:noFill/>
          </a:ln>
        </p:spPr>
      </p:pic>
      <p:sp>
        <p:nvSpPr>
          <p:cNvPr id="43" name="Google Shape;43;g3147bda3dbe_0_0"/>
          <p:cNvSpPr/>
          <p:nvPr/>
        </p:nvSpPr>
        <p:spPr>
          <a:xfrm>
            <a:off x="6862850" y="2961375"/>
            <a:ext cx="959100" cy="950100"/>
          </a:xfrm>
          <a:prstGeom prst="ellipse">
            <a:avLst/>
          </a:prstGeom>
          <a:solidFill>
            <a:srgbClr val="C91D10"/>
          </a:solidFill>
          <a:ln w="9525" cap="flat" cmpd="sng">
            <a:solidFill>
              <a:srgbClr val="C9191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4" name="Google Shape;44;g3147bda3dbe_0_0"/>
          <p:cNvSpPr/>
          <p:nvPr/>
        </p:nvSpPr>
        <p:spPr>
          <a:xfrm>
            <a:off x="5445125" y="629275"/>
            <a:ext cx="479700" cy="479700"/>
          </a:xfrm>
          <a:prstGeom prst="ellipse">
            <a:avLst/>
          </a:prstGeom>
          <a:solidFill>
            <a:srgbClr val="E2B647"/>
          </a:solidFill>
          <a:ln w="9525" cap="flat" cmpd="sng">
            <a:solidFill>
              <a:srgbClr val="E2B64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grpSp>
        <p:nvGrpSpPr>
          <p:cNvPr id="110" name="Google Shape;110;g2bfaac14652_1_78"/>
          <p:cNvGrpSpPr/>
          <p:nvPr/>
        </p:nvGrpSpPr>
        <p:grpSpPr>
          <a:xfrm>
            <a:off x="0" y="-72325"/>
            <a:ext cx="9144009" cy="1615159"/>
            <a:chOff x="0" y="-38100"/>
            <a:chExt cx="3610380" cy="850800"/>
          </a:xfrm>
        </p:grpSpPr>
        <p:sp>
          <p:nvSpPr>
            <p:cNvPr id="111" name="Google Shape;111;g2bfaac14652_1_78"/>
            <p:cNvSpPr/>
            <p:nvPr/>
          </p:nvSpPr>
          <p:spPr>
            <a:xfrm>
              <a:off x="0" y="0"/>
              <a:ext cx="3610380" cy="653694"/>
            </a:xfrm>
            <a:custGeom>
              <a:avLst/>
              <a:gdLst/>
              <a:ahLst/>
              <a:cxnLst/>
              <a:rect l="l" t="t" r="r" b="b"/>
              <a:pathLst>
                <a:path w="3610380" h="653694" extrusionOk="0">
                  <a:moveTo>
                    <a:pt x="0" y="0"/>
                  </a:moveTo>
                  <a:lnTo>
                    <a:pt x="3610380" y="0"/>
                  </a:lnTo>
                  <a:lnTo>
                    <a:pt x="3610380" y="653694"/>
                  </a:lnTo>
                  <a:lnTo>
                    <a:pt x="0" y="653694"/>
                  </a:lnTo>
                  <a:close/>
                </a:path>
              </a:pathLst>
            </a:custGeom>
            <a:solidFill>
              <a:srgbClr val="C72444"/>
            </a:solidFill>
            <a:ln>
              <a:noFill/>
            </a:ln>
          </p:spPr>
          <p:txBody>
            <a:bodyPr/>
            <a:lstStyle/>
            <a:p>
              <a:endParaRPr lang="en-US"/>
            </a:p>
          </p:txBody>
        </p:sp>
        <p:sp>
          <p:nvSpPr>
            <p:cNvPr id="112" name="Google Shape;112;g2bfaac14652_1_78"/>
            <p:cNvSpPr txBox="1"/>
            <p:nvPr/>
          </p:nvSpPr>
          <p:spPr>
            <a:xfrm>
              <a:off x="0" y="-38100"/>
              <a:ext cx="812700" cy="850800"/>
            </a:xfrm>
            <a:prstGeom prst="rect">
              <a:avLst/>
            </a:prstGeom>
            <a:noFill/>
            <a:ln>
              <a:noFill/>
            </a:ln>
          </p:spPr>
          <p:txBody>
            <a:bodyPr spcFirstLastPara="1" wrap="square" lIns="25400" tIns="25400" rIns="25400" bIns="25400" anchor="ctr" anchorCtr="0">
              <a:noAutofit/>
            </a:bodyPr>
            <a:lstStyle/>
            <a:p>
              <a:pPr marL="0" marR="0" lvl="0" indent="0" algn="ctr" rtl="0">
                <a:lnSpc>
                  <a:spcPct val="147722"/>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grpSp>
      <p:sp>
        <p:nvSpPr>
          <p:cNvPr id="113" name="Google Shape;113;g2bfaac14652_1_78"/>
          <p:cNvSpPr txBox="1"/>
          <p:nvPr/>
        </p:nvSpPr>
        <p:spPr>
          <a:xfrm>
            <a:off x="388775" y="213825"/>
            <a:ext cx="3000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Raleway"/>
                <a:ea typeface="Raleway"/>
                <a:cs typeface="Raleway"/>
                <a:sym typeface="Raleway"/>
              </a:rPr>
              <a:t>Findings</a:t>
            </a:r>
            <a:endParaRPr sz="3000" b="1" i="0" u="none" strike="noStrike" cap="none">
              <a:solidFill>
                <a:srgbClr val="000000"/>
              </a:solidFill>
              <a:latin typeface="Raleway"/>
              <a:ea typeface="Raleway"/>
              <a:cs typeface="Raleway"/>
              <a:sym typeface="Raleway"/>
            </a:endParaRPr>
          </a:p>
        </p:txBody>
      </p:sp>
      <p:pic>
        <p:nvPicPr>
          <p:cNvPr id="114" name="Google Shape;114;g2bfaac14652_1_78"/>
          <p:cNvPicPr preferRelativeResize="0"/>
          <p:nvPr/>
        </p:nvPicPr>
        <p:blipFill rotWithShape="1">
          <a:blip r:embed="rId3">
            <a:alphaModFix/>
          </a:blip>
          <a:srcRect/>
          <a:stretch/>
        </p:blipFill>
        <p:spPr>
          <a:xfrm>
            <a:off x="925250" y="1329000"/>
            <a:ext cx="7293502" cy="3730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20"/>
          <p:cNvGrpSpPr/>
          <p:nvPr/>
        </p:nvGrpSpPr>
        <p:grpSpPr>
          <a:xfrm>
            <a:off x="0" y="-72325"/>
            <a:ext cx="9144009" cy="1615159"/>
            <a:chOff x="0" y="-38100"/>
            <a:chExt cx="3610380" cy="850800"/>
          </a:xfrm>
        </p:grpSpPr>
        <p:sp>
          <p:nvSpPr>
            <p:cNvPr id="120" name="Google Shape;120;p20"/>
            <p:cNvSpPr/>
            <p:nvPr/>
          </p:nvSpPr>
          <p:spPr>
            <a:xfrm>
              <a:off x="0" y="0"/>
              <a:ext cx="3610380" cy="653694"/>
            </a:xfrm>
            <a:custGeom>
              <a:avLst/>
              <a:gdLst/>
              <a:ahLst/>
              <a:cxnLst/>
              <a:rect l="l" t="t" r="r" b="b"/>
              <a:pathLst>
                <a:path w="3610380" h="653694" extrusionOk="0">
                  <a:moveTo>
                    <a:pt x="0" y="0"/>
                  </a:moveTo>
                  <a:lnTo>
                    <a:pt x="3610380" y="0"/>
                  </a:lnTo>
                  <a:lnTo>
                    <a:pt x="3610380" y="653694"/>
                  </a:lnTo>
                  <a:lnTo>
                    <a:pt x="0" y="653694"/>
                  </a:lnTo>
                  <a:close/>
                </a:path>
              </a:pathLst>
            </a:custGeom>
            <a:solidFill>
              <a:srgbClr val="C72444"/>
            </a:solidFill>
            <a:ln>
              <a:noFill/>
            </a:ln>
          </p:spPr>
          <p:txBody>
            <a:bodyPr/>
            <a:lstStyle/>
            <a:p>
              <a:endParaRPr lang="en-US"/>
            </a:p>
          </p:txBody>
        </p:sp>
        <p:sp>
          <p:nvSpPr>
            <p:cNvPr id="121" name="Google Shape;121;p20"/>
            <p:cNvSpPr txBox="1"/>
            <p:nvPr/>
          </p:nvSpPr>
          <p:spPr>
            <a:xfrm>
              <a:off x="0" y="-38100"/>
              <a:ext cx="812700" cy="850800"/>
            </a:xfrm>
            <a:prstGeom prst="rect">
              <a:avLst/>
            </a:prstGeom>
            <a:noFill/>
            <a:ln>
              <a:noFill/>
            </a:ln>
          </p:spPr>
          <p:txBody>
            <a:bodyPr spcFirstLastPara="1" wrap="square" lIns="25400" tIns="25400" rIns="25400" bIns="25400" anchor="ctr" anchorCtr="0">
              <a:noAutofit/>
            </a:bodyPr>
            <a:lstStyle/>
            <a:p>
              <a:pPr marL="0" marR="0" lvl="0" indent="0" algn="ctr" rtl="0">
                <a:lnSpc>
                  <a:spcPct val="147722"/>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grpSp>
      <p:sp>
        <p:nvSpPr>
          <p:cNvPr id="122" name="Google Shape;122;p20"/>
          <p:cNvSpPr txBox="1"/>
          <p:nvPr/>
        </p:nvSpPr>
        <p:spPr>
          <a:xfrm>
            <a:off x="623500" y="580100"/>
            <a:ext cx="6666300" cy="24282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lt1"/>
                </a:solidFill>
                <a:latin typeface="Calibri"/>
                <a:ea typeface="Calibri"/>
                <a:cs typeface="Calibri"/>
                <a:sym typeface="Calibri"/>
              </a:rPr>
              <a:t>Direct Management </a:t>
            </a:r>
            <a:endParaRPr sz="2000" b="1" i="0" u="none" strike="noStrike" cap="none">
              <a:solidFill>
                <a:schemeClr val="lt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300"/>
              <a:buFont typeface="Arial"/>
              <a:buNone/>
            </a:pPr>
            <a:r>
              <a:rPr lang="en-US" sz="1300" b="1" i="0" u="none" strike="noStrike" cap="none">
                <a:solidFill>
                  <a:srgbClr val="000000"/>
                </a:solidFill>
                <a:latin typeface="Open Sans"/>
                <a:ea typeface="Open Sans"/>
                <a:cs typeface="Open Sans"/>
                <a:sym typeface="Open Sans"/>
              </a:rPr>
              <a:t>         </a:t>
            </a:r>
            <a:endParaRPr sz="1300" b="0" i="0" u="none" strike="noStrike" cap="none">
              <a:solidFill>
                <a:srgbClr val="000000"/>
              </a:solidFill>
              <a:latin typeface="Open Sans"/>
              <a:ea typeface="Open Sans"/>
              <a:cs typeface="Open Sans"/>
              <a:sym typeface="Open Sans"/>
            </a:endParaRPr>
          </a:p>
          <a:p>
            <a:pPr marL="457200" marR="0" lvl="0" indent="0" algn="l"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Open Sans"/>
              <a:ea typeface="Open Sans"/>
              <a:cs typeface="Open Sans"/>
              <a:sym typeface="Open Sans"/>
            </a:endParaRPr>
          </a:p>
          <a:p>
            <a:pPr marL="457200" marR="0" lvl="0" indent="0" algn="l"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Open Sans"/>
              <a:ea typeface="Open Sans"/>
              <a:cs typeface="Open Sans"/>
              <a:sym typeface="Open Sans"/>
            </a:endParaRPr>
          </a:p>
          <a:p>
            <a:pPr marL="457200" marR="0" lvl="0" indent="0" algn="l"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Open Sans"/>
              <a:ea typeface="Open Sans"/>
              <a:cs typeface="Open Sans"/>
              <a:sym typeface="Open Sans"/>
            </a:endParaRPr>
          </a:p>
          <a:p>
            <a:pPr marL="457200" marR="0" lvl="0" indent="0" algn="l"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Open Sans"/>
              <a:ea typeface="Open Sans"/>
              <a:cs typeface="Open Sans"/>
              <a:sym typeface="Open Sans"/>
            </a:endParaRPr>
          </a:p>
          <a:p>
            <a:pPr marL="457200" marR="0" lvl="0" indent="0" algn="l" rtl="0">
              <a:lnSpc>
                <a:spcPct val="115000"/>
              </a:lnSpc>
              <a:spcBef>
                <a:spcPts val="0"/>
              </a:spcBef>
              <a:spcAft>
                <a:spcPts val="0"/>
              </a:spcAft>
              <a:buClr>
                <a:srgbClr val="000000"/>
              </a:buClr>
              <a:buSzPts val="1300"/>
              <a:buFont typeface="Arial"/>
              <a:buNone/>
            </a:pPr>
            <a:endParaRPr sz="1300" b="0" i="0" u="none" strike="noStrike" cap="none">
              <a:solidFill>
                <a:srgbClr val="000000"/>
              </a:solidFill>
              <a:latin typeface="Open Sans"/>
              <a:ea typeface="Open Sans"/>
              <a:cs typeface="Open Sans"/>
              <a:sym typeface="Open Sans"/>
            </a:endParaRPr>
          </a:p>
          <a:p>
            <a:pPr marL="0" marR="0" lvl="0" indent="0" algn="l" rtl="0">
              <a:lnSpc>
                <a:spcPct val="115000"/>
              </a:lnSpc>
              <a:spcBef>
                <a:spcPts val="0"/>
              </a:spcBef>
              <a:spcAft>
                <a:spcPts val="0"/>
              </a:spcAft>
              <a:buClr>
                <a:srgbClr val="000000"/>
              </a:buClr>
              <a:buSzPts val="1400"/>
              <a:buFont typeface="Arial"/>
              <a:buNone/>
            </a:pPr>
            <a:endParaRPr sz="1400" b="1" i="0" u="none" strike="noStrike" cap="none">
              <a:solidFill>
                <a:srgbClr val="000000"/>
              </a:solidFill>
              <a:latin typeface="Open Sans"/>
              <a:ea typeface="Open Sans"/>
              <a:cs typeface="Open Sans"/>
              <a:sym typeface="Open Sans"/>
            </a:endParaRPr>
          </a:p>
        </p:txBody>
      </p:sp>
      <p:pic>
        <p:nvPicPr>
          <p:cNvPr id="123" name="Google Shape;123;p20"/>
          <p:cNvPicPr preferRelativeResize="0"/>
          <p:nvPr/>
        </p:nvPicPr>
        <p:blipFill rotWithShape="1">
          <a:blip r:embed="rId3">
            <a:alphaModFix/>
          </a:blip>
          <a:srcRect b="19516"/>
          <a:stretch/>
        </p:blipFill>
        <p:spPr>
          <a:xfrm>
            <a:off x="623500" y="1542825"/>
            <a:ext cx="7500126" cy="3505911"/>
          </a:xfrm>
          <a:prstGeom prst="rect">
            <a:avLst/>
          </a:prstGeom>
          <a:noFill/>
          <a:ln>
            <a:noFill/>
          </a:ln>
        </p:spPr>
      </p:pic>
      <p:sp>
        <p:nvSpPr>
          <p:cNvPr id="124" name="Google Shape;124;p20"/>
          <p:cNvSpPr txBox="1"/>
          <p:nvPr/>
        </p:nvSpPr>
        <p:spPr>
          <a:xfrm>
            <a:off x="388775" y="213825"/>
            <a:ext cx="3000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Raleway"/>
                <a:ea typeface="Raleway"/>
                <a:cs typeface="Raleway"/>
                <a:sym typeface="Raleway"/>
              </a:rPr>
              <a:t>Findings</a:t>
            </a:r>
            <a:endParaRPr sz="3000" b="1" i="0" u="none" strike="noStrike" cap="none">
              <a:solidFill>
                <a:srgbClr val="000000"/>
              </a:solidFill>
              <a:latin typeface="Raleway"/>
              <a:ea typeface="Raleway"/>
              <a:cs typeface="Raleway"/>
              <a:sym typeface="Raleway"/>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2"/>
          <p:cNvSpPr txBox="1"/>
          <p:nvPr/>
        </p:nvSpPr>
        <p:spPr>
          <a:xfrm>
            <a:off x="98650" y="98625"/>
            <a:ext cx="6666300" cy="5850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600"/>
              <a:buFont typeface="Arial"/>
              <a:buNone/>
            </a:pPr>
            <a:r>
              <a:rPr lang="en-US" sz="2600" b="0" i="0" u="none" strike="noStrike" cap="none">
                <a:solidFill>
                  <a:schemeClr val="lt1"/>
                </a:solidFill>
                <a:latin typeface="Raleway Black"/>
                <a:ea typeface="Raleway Black"/>
                <a:cs typeface="Raleway Black"/>
                <a:sym typeface="Raleway Black"/>
              </a:rPr>
              <a:t>Findings</a:t>
            </a:r>
            <a:endParaRPr sz="700" b="0" i="0" u="none" strike="noStrike" cap="none">
              <a:solidFill>
                <a:schemeClr val="dk1"/>
              </a:solidFill>
              <a:latin typeface="Arial"/>
              <a:ea typeface="Arial"/>
              <a:cs typeface="Arial"/>
              <a:sym typeface="Arial"/>
            </a:endParaRPr>
          </a:p>
        </p:txBody>
      </p:sp>
      <p:sp>
        <p:nvSpPr>
          <p:cNvPr id="130" name="Google Shape;130;p12"/>
          <p:cNvSpPr txBox="1"/>
          <p:nvPr/>
        </p:nvSpPr>
        <p:spPr>
          <a:xfrm>
            <a:off x="201575" y="1258975"/>
            <a:ext cx="8488500" cy="4048200"/>
          </a:xfrm>
          <a:prstGeom prst="rect">
            <a:avLst/>
          </a:prstGeom>
          <a:noFill/>
          <a:ln>
            <a:noFill/>
          </a:ln>
        </p:spPr>
        <p:txBody>
          <a:bodyPr spcFirstLastPara="1" wrap="square" lIns="0" tIns="0" rIns="0" bIns="0" anchor="t" anchorCtr="0">
            <a:spAutoFit/>
          </a:bodyPr>
          <a:lstStyle/>
          <a:p>
            <a:pPr marL="457200" marR="0" lvl="0" indent="-228600" algn="just"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Calibri"/>
              <a:ea typeface="Calibri"/>
              <a:cs typeface="Calibri"/>
              <a:sym typeface="Calibri"/>
            </a:endParaRPr>
          </a:p>
          <a:p>
            <a:pPr marL="457200" marR="0" lvl="0" indent="-22860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Raleway"/>
                <a:ea typeface="Raleway"/>
                <a:cs typeface="Raleway"/>
                <a:sym typeface="Raleway"/>
              </a:rPr>
              <a:t>Over-reliance on UN and EU Member State agencies for the implementation of programmes</a:t>
            </a:r>
            <a:endParaRPr sz="1600" b="1" i="0" u="none" strike="noStrike" cap="none">
              <a:solidFill>
                <a:srgbClr val="000000"/>
              </a:solidFill>
              <a:latin typeface="Raleway"/>
              <a:ea typeface="Raleway"/>
              <a:cs typeface="Raleway"/>
              <a:sym typeface="Raleway"/>
            </a:endParaRPr>
          </a:p>
          <a:p>
            <a:pPr marL="457200" marR="0" lvl="0" indent="-228600" algn="just"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Raleway"/>
              <a:ea typeface="Raleway"/>
              <a:cs typeface="Raleway"/>
              <a:sym typeface="Raleway"/>
            </a:endParaRPr>
          </a:p>
          <a:p>
            <a:pPr marL="457200" marR="0" lvl="0" indent="-228600" algn="just" rtl="0">
              <a:lnSpc>
                <a:spcPct val="100000"/>
              </a:lnSpc>
              <a:spcBef>
                <a:spcPts val="0"/>
              </a:spcBef>
              <a:spcAft>
                <a:spcPts val="0"/>
              </a:spcAft>
              <a:buClr>
                <a:srgbClr val="000000"/>
              </a:buClr>
              <a:buSzPts val="1600"/>
              <a:buFont typeface="Arial"/>
              <a:buNone/>
            </a:pPr>
            <a:r>
              <a:rPr lang="en-US" sz="1600" b="1" i="0" u="none" strike="noStrike" cap="none">
                <a:solidFill>
                  <a:srgbClr val="C00000"/>
                </a:solidFill>
                <a:latin typeface="Raleway"/>
                <a:ea typeface="Raleway"/>
                <a:cs typeface="Raleway"/>
                <a:sym typeface="Raleway"/>
              </a:rPr>
              <a:t>Why?</a:t>
            </a:r>
            <a:r>
              <a:rPr lang="en-US" sz="1600" b="1" i="0" u="none" strike="noStrike" cap="none">
                <a:solidFill>
                  <a:srgbClr val="000000"/>
                </a:solidFill>
                <a:latin typeface="Raleway"/>
                <a:ea typeface="Raleway"/>
                <a:cs typeface="Raleway"/>
                <a:sym typeface="Raleway"/>
              </a:rPr>
              <a:t> </a:t>
            </a:r>
            <a:r>
              <a:rPr lang="en-US" sz="1400" b="0" i="0" u="none" strike="noStrike" cap="none">
                <a:solidFill>
                  <a:schemeClr val="dk1"/>
                </a:solidFill>
                <a:latin typeface="Raleway"/>
                <a:ea typeface="Raleway"/>
                <a:cs typeface="Raleway"/>
                <a:sym typeface="Raleway"/>
              </a:rPr>
              <a:t> Lack of capacity in EUDs to manage grants </a:t>
            </a:r>
            <a:endParaRPr sz="1600" b="1" i="0" u="none" strike="noStrike" cap="none">
              <a:solidFill>
                <a:srgbClr val="000000"/>
              </a:solidFill>
              <a:latin typeface="Raleway"/>
              <a:ea typeface="Raleway"/>
              <a:cs typeface="Raleway"/>
              <a:sym typeface="Raleway"/>
            </a:endParaRPr>
          </a:p>
          <a:p>
            <a:pPr marL="457200" marR="0" lvl="0" indent="-228600" algn="just"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Raleway"/>
              <a:ea typeface="Raleway"/>
              <a:cs typeface="Raleway"/>
              <a:sym typeface="Raleway"/>
            </a:endParaRPr>
          </a:p>
          <a:p>
            <a:pPr marL="457200" marR="0" lvl="0" indent="-22860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Raleway"/>
                <a:ea typeface="Raleway"/>
                <a:cs typeface="Raleway"/>
                <a:sym typeface="Raleway"/>
              </a:rPr>
              <a:t>The funding mechanisms and practices of NDICI limit the ability of Civil Society Organizations (CSOs) to actively participate in international cooperation via EU funds</a:t>
            </a:r>
            <a:endParaRPr sz="1600" b="1" i="0" u="none" strike="noStrike" cap="none">
              <a:solidFill>
                <a:srgbClr val="000000"/>
              </a:solidFill>
              <a:latin typeface="Raleway"/>
              <a:ea typeface="Raleway"/>
              <a:cs typeface="Raleway"/>
              <a:sym typeface="Raleway"/>
            </a:endParaRPr>
          </a:p>
          <a:p>
            <a:pPr marL="457200" marR="0" lvl="0" indent="-228600" algn="just"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Raleway"/>
              <a:ea typeface="Raleway"/>
              <a:cs typeface="Raleway"/>
              <a:sym typeface="Raleway"/>
            </a:endParaRPr>
          </a:p>
          <a:p>
            <a:pPr marL="457200" marR="0" lvl="0" indent="-228600" algn="just" rtl="0">
              <a:lnSpc>
                <a:spcPct val="100000"/>
              </a:lnSpc>
              <a:spcBef>
                <a:spcPts val="0"/>
              </a:spcBef>
              <a:spcAft>
                <a:spcPts val="0"/>
              </a:spcAft>
              <a:buClr>
                <a:srgbClr val="000000"/>
              </a:buClr>
              <a:buSzPts val="1600"/>
              <a:buFont typeface="Arial"/>
              <a:buNone/>
            </a:pPr>
            <a:r>
              <a:rPr lang="en-US" sz="1600" b="1" i="0" u="none" strike="noStrike" cap="none">
                <a:solidFill>
                  <a:srgbClr val="C00000"/>
                </a:solidFill>
                <a:latin typeface="Raleway"/>
                <a:ea typeface="Raleway"/>
                <a:cs typeface="Raleway"/>
                <a:sym typeface="Raleway"/>
              </a:rPr>
              <a:t>Why ?</a:t>
            </a:r>
            <a:r>
              <a:rPr lang="en-US" sz="1600" b="1" i="0" u="none" strike="noStrike" cap="none">
                <a:solidFill>
                  <a:srgbClr val="000000"/>
                </a:solidFill>
                <a:latin typeface="Raleway"/>
                <a:ea typeface="Raleway"/>
                <a:cs typeface="Raleway"/>
                <a:sym typeface="Raleway"/>
              </a:rPr>
              <a:t> </a:t>
            </a: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Use of </a:t>
            </a:r>
            <a:r>
              <a:rPr lang="en-US" sz="14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“indirect management”</a:t>
            </a:r>
            <a:endParaRPr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endParaRPr>
          </a:p>
          <a:p>
            <a:pPr marL="57150" marR="0" lvl="0" indent="-57150" algn="just" rtl="0">
              <a:lnSpc>
                <a:spcPct val="100000"/>
              </a:lnSpc>
              <a:spcBef>
                <a:spcPts val="1200"/>
              </a:spcBef>
              <a:spcAft>
                <a:spcPts val="0"/>
              </a:spcAft>
              <a:buClr>
                <a:schemeClr val="dk1"/>
              </a:buClr>
              <a:buSzPts val="1400"/>
              <a:buFont typeface="Noto Sans Symbols"/>
              <a:buChar char="■"/>
            </a:pP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60</a:t>
            </a:r>
            <a:r>
              <a:rPr lang="en-US" sz="1400" b="0" i="0" u="none" strike="noStrike" cap="none">
                <a:solidFill>
                  <a:schemeClr val="dk1"/>
                </a:solidFill>
                <a:highlight>
                  <a:schemeClr val="lt1"/>
                </a:highlight>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 of funding delegated to </a:t>
            </a:r>
            <a:r>
              <a:rPr lang="en-US" sz="1400" b="1" i="0" u="none" strike="noStrike" cap="none">
                <a:solidFill>
                  <a:schemeClr val="dk1"/>
                </a:solidFill>
                <a:highlight>
                  <a:schemeClr val="lt1"/>
                </a:highlight>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“pillar-assessed entities”</a:t>
            </a:r>
            <a:r>
              <a:rPr lang="en-US" sz="1400" b="0" i="0" u="none" strike="noStrike" cap="none">
                <a:solidFill>
                  <a:schemeClr val="dk1"/>
                </a:solidFill>
                <a:highlight>
                  <a:schemeClr val="lt1"/>
                </a:highlight>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  </a:t>
            </a:r>
            <a:endParaRPr sz="1400" b="0" i="0" u="none" strike="noStrike" cap="none">
              <a:solidFill>
                <a:schemeClr val="dk1"/>
              </a:solidFill>
              <a:highlight>
                <a:schemeClr val="lt1"/>
              </a:highlight>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endParaRPr>
          </a:p>
          <a:p>
            <a:pPr marL="57150" marR="0" lvl="0" indent="-57150" algn="just" rtl="0">
              <a:lnSpc>
                <a:spcPct val="100000"/>
              </a:lnSpc>
              <a:spcBef>
                <a:spcPts val="1200"/>
              </a:spcBef>
              <a:spcAft>
                <a:spcPts val="0"/>
              </a:spcAft>
              <a:buClr>
                <a:schemeClr val="dk1"/>
              </a:buClr>
              <a:buSzPts val="1400"/>
              <a:buFont typeface="Noto Sans Symbols"/>
              <a:buChar char="■"/>
            </a:pP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The </a:t>
            </a:r>
            <a:r>
              <a:rPr lang="en-US" sz="14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1"/>
                  </a:ext>
                </a:extLst>
              </a:rPr>
              <a:t>type </a:t>
            </a: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2"/>
                  </a:ext>
                </a:extLst>
              </a:rPr>
              <a:t>of the pillar-assessed entity is often </a:t>
            </a:r>
            <a:r>
              <a:rPr lang="en-US" sz="14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3"/>
                  </a:ext>
                </a:extLst>
              </a:rPr>
              <a:t>not mentioned</a:t>
            </a: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4"/>
                  </a:ext>
                </a:extLst>
              </a:rPr>
              <a:t> in AAPs. </a:t>
            </a:r>
            <a:endParaRPr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endParaRPr>
          </a:p>
          <a:p>
            <a:pPr marL="57150" marR="0" lvl="0" indent="-57150" algn="just" rtl="0">
              <a:lnSpc>
                <a:spcPct val="100000"/>
              </a:lnSpc>
              <a:spcBef>
                <a:spcPts val="1200"/>
              </a:spcBef>
              <a:spcAft>
                <a:spcPts val="0"/>
              </a:spcAft>
              <a:buClr>
                <a:schemeClr val="dk1"/>
              </a:buClr>
              <a:buSzPts val="1400"/>
              <a:buFont typeface="Raleway"/>
              <a:buChar char="■"/>
            </a:pP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6"/>
                  </a:ext>
                </a:extLst>
              </a:rPr>
              <a:t> </a:t>
            </a: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7"/>
                  </a:ext>
                </a:extLst>
              </a:rPr>
              <a:t>EU leaves PAEs very free – so little instruction as to need to support &amp; fund CSO</a:t>
            </a:r>
            <a:r>
              <a:rPr lang="en-US" sz="14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8"/>
                  </a:ext>
                </a:extLst>
              </a:rPr>
              <a:t> (11%) </a:t>
            </a:r>
            <a:r>
              <a:rPr lang="en-US" sz="2000" b="0"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t/>
            </a:r>
            <a:br>
              <a:rPr lang="en-US" sz="2000" b="0" i="0" u="none" strike="noStrike" cap="none">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br>
            <a:endParaRPr sz="1500" b="1" i="0" u="none" strike="noStrike" cap="none">
              <a:solidFill>
                <a:srgbClr val="000000"/>
              </a:solidFill>
              <a:latin typeface="Open Sans"/>
              <a:ea typeface="Open Sans"/>
              <a:cs typeface="Open Sans"/>
              <a:sym typeface="Open Sans"/>
            </a:endParaRPr>
          </a:p>
        </p:txBody>
      </p:sp>
      <p:grpSp>
        <p:nvGrpSpPr>
          <p:cNvPr id="131" name="Google Shape;131;p12"/>
          <p:cNvGrpSpPr/>
          <p:nvPr/>
        </p:nvGrpSpPr>
        <p:grpSpPr>
          <a:xfrm>
            <a:off x="0" y="-72325"/>
            <a:ext cx="9144009" cy="1615159"/>
            <a:chOff x="0" y="-38100"/>
            <a:chExt cx="3610380" cy="850800"/>
          </a:xfrm>
        </p:grpSpPr>
        <p:sp>
          <p:nvSpPr>
            <p:cNvPr id="132" name="Google Shape;132;p12"/>
            <p:cNvSpPr/>
            <p:nvPr/>
          </p:nvSpPr>
          <p:spPr>
            <a:xfrm>
              <a:off x="0" y="0"/>
              <a:ext cx="3610380" cy="653694"/>
            </a:xfrm>
            <a:custGeom>
              <a:avLst/>
              <a:gdLst/>
              <a:ahLst/>
              <a:cxnLst/>
              <a:rect l="l" t="t" r="r" b="b"/>
              <a:pathLst>
                <a:path w="3610380" h="653694" extrusionOk="0">
                  <a:moveTo>
                    <a:pt x="0" y="0"/>
                  </a:moveTo>
                  <a:lnTo>
                    <a:pt x="3610380" y="0"/>
                  </a:lnTo>
                  <a:lnTo>
                    <a:pt x="3610380" y="653694"/>
                  </a:lnTo>
                  <a:lnTo>
                    <a:pt x="0" y="653694"/>
                  </a:lnTo>
                  <a:close/>
                </a:path>
              </a:pathLst>
            </a:custGeom>
            <a:solidFill>
              <a:srgbClr val="C72444"/>
            </a:solidFill>
            <a:ln>
              <a:noFill/>
            </a:ln>
          </p:spPr>
          <p:txBody>
            <a:bodyPr/>
            <a:lstStyle/>
            <a:p>
              <a:endParaRPr lang="en-US"/>
            </a:p>
          </p:txBody>
        </p:sp>
        <p:sp>
          <p:nvSpPr>
            <p:cNvPr id="133" name="Google Shape;133;p12"/>
            <p:cNvSpPr txBox="1"/>
            <p:nvPr/>
          </p:nvSpPr>
          <p:spPr>
            <a:xfrm>
              <a:off x="0" y="-38100"/>
              <a:ext cx="812700" cy="850800"/>
            </a:xfrm>
            <a:prstGeom prst="rect">
              <a:avLst/>
            </a:prstGeom>
            <a:noFill/>
            <a:ln>
              <a:noFill/>
            </a:ln>
          </p:spPr>
          <p:txBody>
            <a:bodyPr spcFirstLastPara="1" wrap="square" lIns="25400" tIns="25400" rIns="25400" bIns="25400" anchor="ctr" anchorCtr="0">
              <a:noAutofit/>
            </a:bodyPr>
            <a:lstStyle/>
            <a:p>
              <a:pPr marL="0" marR="0" lvl="0" indent="0" algn="ctr" rtl="0">
                <a:lnSpc>
                  <a:spcPct val="147722"/>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grpSp>
      <p:sp>
        <p:nvSpPr>
          <p:cNvPr id="134" name="Google Shape;134;p12"/>
          <p:cNvSpPr txBox="1"/>
          <p:nvPr/>
        </p:nvSpPr>
        <p:spPr>
          <a:xfrm>
            <a:off x="388775" y="233250"/>
            <a:ext cx="3000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Raleway"/>
                <a:ea typeface="Raleway"/>
                <a:cs typeface="Raleway"/>
                <a:sym typeface="Raleway"/>
              </a:rPr>
              <a:t>Findings </a:t>
            </a:r>
            <a:endParaRPr sz="3000" b="1" i="0" u="none" strike="noStrike" cap="none">
              <a:solidFill>
                <a:schemeClr val="dk1"/>
              </a:solidFill>
              <a:latin typeface="Raleway"/>
              <a:ea typeface="Raleway"/>
              <a:cs typeface="Raleway"/>
              <a:sym typeface="Raleway"/>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147bda3dbe_0_39"/>
          <p:cNvSpPr/>
          <p:nvPr/>
        </p:nvSpPr>
        <p:spPr>
          <a:xfrm>
            <a:off x="-24575" y="-18350"/>
            <a:ext cx="7435500" cy="5143500"/>
          </a:xfrm>
          <a:prstGeom prst="rect">
            <a:avLst/>
          </a:prstGeom>
          <a:solidFill>
            <a:srgbClr val="C72444"/>
          </a:solidFill>
          <a:ln w="9525"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40" name="Google Shape;140;g3147bda3dbe_0_39"/>
          <p:cNvSpPr txBox="1">
            <a:spLocks noGrp="1"/>
          </p:cNvSpPr>
          <p:nvPr>
            <p:ph type="subTitle" idx="4294967295"/>
          </p:nvPr>
        </p:nvSpPr>
        <p:spPr>
          <a:xfrm>
            <a:off x="204500" y="1650300"/>
            <a:ext cx="6582000" cy="1042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640"/>
              <a:buFont typeface="Calibri"/>
              <a:buNone/>
            </a:pPr>
            <a:r>
              <a:rPr lang="en-US" sz="3000" b="1">
                <a:solidFill>
                  <a:schemeClr val="lt1"/>
                </a:solidFill>
                <a:latin typeface="Raleway"/>
                <a:ea typeface="Raleway"/>
                <a:cs typeface="Raleway"/>
                <a:sym typeface="Raleway"/>
              </a:rPr>
              <a:t>Mid-term review of the NDICI programming: Fresh from the press</a:t>
            </a:r>
            <a:endParaRPr sz="3000" b="1" i="0" u="none" strike="noStrike" cap="none">
              <a:solidFill>
                <a:schemeClr val="lt1"/>
              </a:solidFill>
              <a:latin typeface="Raleway"/>
              <a:ea typeface="Raleway"/>
              <a:cs typeface="Raleway"/>
              <a:sym typeface="Raleway"/>
            </a:endParaRPr>
          </a:p>
          <a:p>
            <a:pPr marL="0" marR="0" lvl="0" indent="0" algn="l" rtl="0">
              <a:lnSpc>
                <a:spcPct val="95000"/>
              </a:lnSpc>
              <a:spcBef>
                <a:spcPts val="0"/>
              </a:spcBef>
              <a:spcAft>
                <a:spcPts val="1200"/>
              </a:spcAft>
              <a:buClr>
                <a:schemeClr val="dk2"/>
              </a:buClr>
              <a:buSzPts val="3500"/>
              <a:buFont typeface="Calibri"/>
              <a:buNone/>
            </a:pPr>
            <a:endParaRPr sz="3600" b="1" i="0" u="none" strike="noStrike" cap="none">
              <a:solidFill>
                <a:schemeClr val="dk1"/>
              </a:solidFill>
              <a:latin typeface="Raleway"/>
              <a:ea typeface="Raleway"/>
              <a:cs typeface="Raleway"/>
              <a:sym typeface="Raleway"/>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3147bda3dbe_0_44"/>
          <p:cNvSpPr txBox="1"/>
          <p:nvPr/>
        </p:nvSpPr>
        <p:spPr>
          <a:xfrm>
            <a:off x="98650" y="98625"/>
            <a:ext cx="6666300" cy="5850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600"/>
              <a:buFont typeface="Arial"/>
              <a:buNone/>
            </a:pPr>
            <a:r>
              <a:rPr lang="en-US" sz="2600" b="0" i="0" u="none" strike="noStrike" cap="none">
                <a:solidFill>
                  <a:schemeClr val="lt1"/>
                </a:solidFill>
                <a:latin typeface="Raleway Black"/>
                <a:ea typeface="Raleway Black"/>
                <a:cs typeface="Raleway Black"/>
                <a:sym typeface="Raleway Black"/>
              </a:rPr>
              <a:t>Findings</a:t>
            </a:r>
            <a:endParaRPr sz="700" b="0" i="0" u="none" strike="noStrike" cap="none">
              <a:solidFill>
                <a:schemeClr val="dk1"/>
              </a:solidFill>
              <a:latin typeface="Arial"/>
              <a:ea typeface="Arial"/>
              <a:cs typeface="Arial"/>
              <a:sym typeface="Arial"/>
            </a:endParaRPr>
          </a:p>
        </p:txBody>
      </p:sp>
      <p:sp>
        <p:nvSpPr>
          <p:cNvPr id="146" name="Google Shape;146;g3147bda3dbe_0_44"/>
          <p:cNvSpPr txBox="1"/>
          <p:nvPr/>
        </p:nvSpPr>
        <p:spPr>
          <a:xfrm>
            <a:off x="201575" y="1258975"/>
            <a:ext cx="8488500" cy="3447900"/>
          </a:xfrm>
          <a:prstGeom prst="rect">
            <a:avLst/>
          </a:prstGeom>
          <a:noFill/>
          <a:ln>
            <a:noFill/>
          </a:ln>
        </p:spPr>
        <p:txBody>
          <a:bodyPr spcFirstLastPara="1" wrap="square" lIns="0" tIns="0" rIns="0" bIns="0" anchor="t" anchorCtr="0">
            <a:spAutoFit/>
          </a:bodyPr>
          <a:lstStyle/>
          <a:p>
            <a:pPr marL="457200" marR="0" lvl="0" indent="-228600" algn="just" rtl="0">
              <a:lnSpc>
                <a:spcPct val="100000"/>
              </a:lnSpc>
              <a:spcBef>
                <a:spcPts val="0"/>
              </a:spcBef>
              <a:spcAft>
                <a:spcPts val="0"/>
              </a:spcAft>
              <a:buClr>
                <a:srgbClr val="000000"/>
              </a:buClr>
              <a:buSzPts val="1600"/>
              <a:buFont typeface="Arial"/>
              <a:buNone/>
            </a:pPr>
            <a:endParaRPr sz="1600" b="1" i="0" u="none" strike="noStrike" cap="none" dirty="0">
              <a:solidFill>
                <a:srgbClr val="000000"/>
              </a:solidFill>
              <a:latin typeface="Calibri"/>
              <a:ea typeface="Calibri"/>
              <a:cs typeface="Calibri"/>
              <a:sym typeface="Calibri"/>
            </a:endParaRPr>
          </a:p>
          <a:p>
            <a:pPr marL="457200" marR="0" lvl="0" indent="-330200" algn="just" rtl="0">
              <a:lnSpc>
                <a:spcPct val="100000"/>
              </a:lnSpc>
              <a:spcBef>
                <a:spcPts val="0"/>
              </a:spcBef>
              <a:spcAft>
                <a:spcPts val="0"/>
              </a:spcAft>
              <a:buClr>
                <a:srgbClr val="000000"/>
              </a:buClr>
              <a:buSzPts val="1600"/>
              <a:buFont typeface="Raleway"/>
              <a:buChar char="-"/>
            </a:pPr>
            <a:r>
              <a:rPr lang="en-US" sz="1600" b="1" dirty="0">
                <a:latin typeface="Raleway"/>
                <a:ea typeface="Raleway"/>
                <a:cs typeface="Raleway"/>
                <a:sym typeface="Raleway"/>
              </a:rPr>
              <a:t>The results of the MTR incorporate the 2bn cuts  - outcome of the MFF Review</a:t>
            </a:r>
            <a:endParaRPr sz="1600" b="1" dirty="0">
              <a:latin typeface="Raleway"/>
              <a:ea typeface="Raleway"/>
              <a:cs typeface="Raleway"/>
              <a:sym typeface="Raleway"/>
            </a:endParaRPr>
          </a:p>
          <a:p>
            <a:pPr marL="457200" marR="0" lvl="0" indent="-330200" algn="just" rtl="0">
              <a:lnSpc>
                <a:spcPct val="100000"/>
              </a:lnSpc>
              <a:spcBef>
                <a:spcPts val="0"/>
              </a:spcBef>
              <a:spcAft>
                <a:spcPts val="0"/>
              </a:spcAft>
              <a:buClr>
                <a:srgbClr val="000000"/>
              </a:buClr>
              <a:buSzPts val="1600"/>
              <a:buFont typeface="Raleway"/>
              <a:buChar char="-"/>
            </a:pPr>
            <a:r>
              <a:rPr lang="en-US" sz="1600" b="1" dirty="0">
                <a:latin typeface="Raleway"/>
                <a:ea typeface="Raleway"/>
                <a:cs typeface="Raleway"/>
                <a:sym typeface="Raleway"/>
              </a:rPr>
              <a:t>ALL NDICI pillars have undergone cuts except from the cushion and support expenditure - 7,48% pro-rata cuts </a:t>
            </a:r>
            <a:endParaRPr sz="1600" b="1" dirty="0">
              <a:latin typeface="Raleway"/>
              <a:ea typeface="Raleway"/>
              <a:cs typeface="Raleway"/>
              <a:sym typeface="Raleway"/>
            </a:endParaRPr>
          </a:p>
          <a:p>
            <a:pPr marL="0" marR="0" lvl="0" indent="0" algn="just" rtl="0">
              <a:lnSpc>
                <a:spcPct val="100000"/>
              </a:lnSpc>
              <a:spcBef>
                <a:spcPts val="0"/>
              </a:spcBef>
              <a:spcAft>
                <a:spcPts val="0"/>
              </a:spcAft>
              <a:buNone/>
            </a:pPr>
            <a:endParaRPr sz="1600" b="1" dirty="0">
              <a:solidFill>
                <a:srgbClr val="C00000"/>
              </a:solidFill>
              <a:latin typeface="Raleway"/>
              <a:ea typeface="Raleway"/>
              <a:cs typeface="Raleway"/>
              <a:sym typeface="Raleway"/>
            </a:endParaRPr>
          </a:p>
          <a:p>
            <a:pPr marL="0" marR="0" lvl="0" indent="0" algn="just" rtl="0">
              <a:lnSpc>
                <a:spcPct val="100000"/>
              </a:lnSpc>
              <a:spcBef>
                <a:spcPts val="0"/>
              </a:spcBef>
              <a:spcAft>
                <a:spcPts val="0"/>
              </a:spcAft>
              <a:buNone/>
            </a:pPr>
            <a:r>
              <a:rPr lang="en-US" sz="1600" b="1" dirty="0">
                <a:solidFill>
                  <a:srgbClr val="C00000"/>
                </a:solidFill>
                <a:latin typeface="Raleway"/>
                <a:ea typeface="Raleway"/>
                <a:cs typeface="Raleway"/>
                <a:sym typeface="Raleway"/>
              </a:rPr>
              <a:t>                 Zooming in the thematic </a:t>
            </a:r>
            <a:r>
              <a:rPr lang="en-US" sz="1600" b="1" dirty="0" err="1">
                <a:solidFill>
                  <a:srgbClr val="C00000"/>
                </a:solidFill>
                <a:latin typeface="Raleway"/>
                <a:ea typeface="Raleway"/>
                <a:cs typeface="Raleway"/>
                <a:sym typeface="Raleway"/>
              </a:rPr>
              <a:t>programmes</a:t>
            </a:r>
            <a:endParaRPr sz="1600" b="1" dirty="0">
              <a:solidFill>
                <a:srgbClr val="C00000"/>
              </a:solidFill>
              <a:latin typeface="Raleway"/>
              <a:ea typeface="Raleway"/>
              <a:cs typeface="Raleway"/>
              <a:sym typeface="Raleway"/>
            </a:endParaRPr>
          </a:p>
          <a:p>
            <a:pPr marL="0" marR="0" lvl="0" indent="0" algn="just" rtl="0">
              <a:lnSpc>
                <a:spcPct val="100000"/>
              </a:lnSpc>
              <a:spcBef>
                <a:spcPts val="0"/>
              </a:spcBef>
              <a:spcAft>
                <a:spcPts val="0"/>
              </a:spcAft>
              <a:buNone/>
            </a:pPr>
            <a:endParaRPr sz="1600" b="1" dirty="0">
              <a:solidFill>
                <a:srgbClr val="C00000"/>
              </a:solidFill>
              <a:latin typeface="Raleway"/>
              <a:ea typeface="Raleway"/>
              <a:cs typeface="Raleway"/>
              <a:sym typeface="Raleway"/>
            </a:endParaRPr>
          </a:p>
          <a:p>
            <a:pPr marL="457200" marR="0" lvl="0" indent="-330200" algn="just" rtl="0">
              <a:lnSpc>
                <a:spcPct val="100000"/>
              </a:lnSpc>
              <a:spcBef>
                <a:spcPts val="0"/>
              </a:spcBef>
              <a:spcAft>
                <a:spcPts val="0"/>
              </a:spcAft>
              <a:buSzPts val="1600"/>
              <a:buFont typeface="Raleway"/>
              <a:buChar char="-"/>
            </a:pPr>
            <a:r>
              <a:rPr lang="en-US" sz="1600" b="1" dirty="0">
                <a:solidFill>
                  <a:srgbClr val="C00000"/>
                </a:solidFill>
                <a:latin typeface="Raleway"/>
                <a:ea typeface="Raleway"/>
                <a:cs typeface="Raleway"/>
                <a:sym typeface="Raleway"/>
              </a:rPr>
              <a:t>CSOs:</a:t>
            </a:r>
            <a:r>
              <a:rPr lang="en-US" sz="1600" b="1" dirty="0">
                <a:solidFill>
                  <a:srgbClr val="C72444"/>
                </a:solidFill>
                <a:latin typeface="Raleway"/>
                <a:ea typeface="Raleway"/>
                <a:cs typeface="Raleway"/>
                <a:sym typeface="Raleway"/>
              </a:rPr>
              <a:t> </a:t>
            </a:r>
            <a:r>
              <a:rPr lang="en-US" sz="1600" dirty="0">
                <a:latin typeface="Raleway"/>
                <a:ea typeface="Raleway"/>
                <a:cs typeface="Raleway"/>
                <a:sym typeface="Raleway"/>
              </a:rPr>
              <a:t>-39M to be absorbed by Priority 2 (DEAR </a:t>
            </a:r>
            <a:r>
              <a:rPr lang="en-US" sz="1600" dirty="0" err="1">
                <a:latin typeface="Raleway"/>
                <a:ea typeface="Raleway"/>
                <a:cs typeface="Raleway"/>
                <a:sym typeface="Raleway"/>
              </a:rPr>
              <a:t>Programme</a:t>
            </a:r>
            <a:r>
              <a:rPr lang="en-US" sz="1600" dirty="0">
                <a:latin typeface="Raleway"/>
                <a:ea typeface="Raleway"/>
                <a:cs typeface="Raleway"/>
                <a:sym typeface="Raleway"/>
              </a:rPr>
              <a:t>) and Support Measures, while Priority 1 (Support to CSOs at country level and Policy Forum on Development) is proposed to be slightly increased. As a consequence the country component remains untouched.</a:t>
            </a:r>
            <a:endParaRPr sz="1600" dirty="0">
              <a:latin typeface="Raleway"/>
              <a:ea typeface="Raleway"/>
              <a:cs typeface="Raleway"/>
              <a:sym typeface="Raleway"/>
            </a:endParaRPr>
          </a:p>
          <a:p>
            <a:pPr marL="457200" marR="0" lvl="0" indent="-330200" algn="just" rtl="0">
              <a:lnSpc>
                <a:spcPct val="100000"/>
              </a:lnSpc>
              <a:spcBef>
                <a:spcPts val="0"/>
              </a:spcBef>
              <a:spcAft>
                <a:spcPts val="0"/>
              </a:spcAft>
              <a:buSzPts val="1600"/>
              <a:buFont typeface="Raleway"/>
              <a:buChar char="-"/>
            </a:pPr>
            <a:r>
              <a:rPr lang="en-US" sz="1600" b="1" dirty="0">
                <a:solidFill>
                  <a:srgbClr val="C00000"/>
                </a:solidFill>
                <a:latin typeface="Raleway"/>
                <a:ea typeface="Raleway"/>
                <a:cs typeface="Raleway"/>
                <a:sym typeface="Raleway"/>
              </a:rPr>
              <a:t>HRD:</a:t>
            </a:r>
            <a:r>
              <a:rPr lang="en-US" sz="1600" b="1" dirty="0">
                <a:latin typeface="Raleway"/>
                <a:ea typeface="Raleway"/>
                <a:cs typeface="Raleway"/>
                <a:sym typeface="Raleway"/>
              </a:rPr>
              <a:t> </a:t>
            </a:r>
            <a:r>
              <a:rPr lang="en-US" sz="1600" dirty="0">
                <a:latin typeface="Raleway"/>
                <a:ea typeface="Raleway"/>
                <a:cs typeface="Raleway"/>
                <a:sym typeface="Raleway"/>
              </a:rPr>
              <a:t>-39M</a:t>
            </a:r>
            <a:endParaRPr sz="1600" dirty="0">
              <a:latin typeface="Raleway"/>
              <a:ea typeface="Raleway"/>
              <a:cs typeface="Raleway"/>
              <a:sym typeface="Raleway"/>
            </a:endParaRPr>
          </a:p>
          <a:p>
            <a:pPr marL="457200" marR="0" lvl="0" indent="-330200" algn="just" rtl="0">
              <a:lnSpc>
                <a:spcPct val="100000"/>
              </a:lnSpc>
              <a:spcBef>
                <a:spcPts val="0"/>
              </a:spcBef>
              <a:spcAft>
                <a:spcPts val="0"/>
              </a:spcAft>
              <a:buSzPts val="1600"/>
              <a:buFont typeface="Raleway"/>
              <a:buChar char="-"/>
            </a:pPr>
            <a:r>
              <a:rPr lang="en-US" sz="1600" b="1" dirty="0">
                <a:solidFill>
                  <a:srgbClr val="C00000"/>
                </a:solidFill>
                <a:latin typeface="Raleway"/>
                <a:ea typeface="Raleway"/>
                <a:cs typeface="Raleway"/>
                <a:sym typeface="Raleway"/>
              </a:rPr>
              <a:t>Peace and Stability: </a:t>
            </a:r>
            <a:r>
              <a:rPr lang="en-US" sz="1600" dirty="0">
                <a:latin typeface="Raleway"/>
                <a:ea typeface="Raleway"/>
                <a:cs typeface="Raleway"/>
                <a:sym typeface="Raleway"/>
              </a:rPr>
              <a:t>-25.5M</a:t>
            </a:r>
            <a:endParaRPr sz="1600" dirty="0">
              <a:latin typeface="Raleway"/>
              <a:ea typeface="Raleway"/>
              <a:cs typeface="Raleway"/>
              <a:sym typeface="Raleway"/>
            </a:endParaRPr>
          </a:p>
          <a:p>
            <a:pPr marL="457200" marR="0" lvl="0" indent="-330200" algn="just" rtl="0">
              <a:lnSpc>
                <a:spcPct val="100000"/>
              </a:lnSpc>
              <a:spcBef>
                <a:spcPts val="0"/>
              </a:spcBef>
              <a:spcAft>
                <a:spcPts val="0"/>
              </a:spcAft>
              <a:buSzPts val="1600"/>
              <a:buFont typeface="Raleway"/>
              <a:buChar char="-"/>
            </a:pPr>
            <a:r>
              <a:rPr lang="en-US" sz="1600" b="1" dirty="0">
                <a:solidFill>
                  <a:srgbClr val="C00000"/>
                </a:solidFill>
                <a:latin typeface="Raleway"/>
                <a:ea typeface="Raleway"/>
                <a:cs typeface="Raleway"/>
                <a:sym typeface="Raleway"/>
              </a:rPr>
              <a:t>Global Challenges:</a:t>
            </a:r>
            <a:r>
              <a:rPr lang="en-US" sz="1600" b="1" dirty="0">
                <a:latin typeface="Raleway"/>
                <a:ea typeface="Raleway"/>
                <a:cs typeface="Raleway"/>
                <a:sym typeface="Raleway"/>
              </a:rPr>
              <a:t> </a:t>
            </a:r>
            <a:r>
              <a:rPr lang="en-US" sz="1600" dirty="0">
                <a:latin typeface="Raleway"/>
                <a:ea typeface="Raleway"/>
                <a:cs typeface="Raleway"/>
                <a:sym typeface="Raleway"/>
              </a:rPr>
              <a:t>-85M </a:t>
            </a:r>
            <a:endParaRPr sz="1500" b="1" i="0" u="none" strike="noStrike" cap="none" dirty="0">
              <a:solidFill>
                <a:srgbClr val="000000"/>
              </a:solidFill>
              <a:latin typeface="Open Sans"/>
              <a:ea typeface="Open Sans"/>
              <a:cs typeface="Open Sans"/>
              <a:sym typeface="Open Sans"/>
            </a:endParaRPr>
          </a:p>
        </p:txBody>
      </p:sp>
      <p:grpSp>
        <p:nvGrpSpPr>
          <p:cNvPr id="147" name="Google Shape;147;g3147bda3dbe_0_44"/>
          <p:cNvGrpSpPr/>
          <p:nvPr/>
        </p:nvGrpSpPr>
        <p:grpSpPr>
          <a:xfrm>
            <a:off x="0" y="-72325"/>
            <a:ext cx="9144009" cy="1615159"/>
            <a:chOff x="0" y="-38100"/>
            <a:chExt cx="3610380" cy="850800"/>
          </a:xfrm>
        </p:grpSpPr>
        <p:sp>
          <p:nvSpPr>
            <p:cNvPr id="148" name="Google Shape;148;g3147bda3dbe_0_44"/>
            <p:cNvSpPr/>
            <p:nvPr/>
          </p:nvSpPr>
          <p:spPr>
            <a:xfrm>
              <a:off x="0" y="0"/>
              <a:ext cx="3610380" cy="653694"/>
            </a:xfrm>
            <a:custGeom>
              <a:avLst/>
              <a:gdLst/>
              <a:ahLst/>
              <a:cxnLst/>
              <a:rect l="l" t="t" r="r" b="b"/>
              <a:pathLst>
                <a:path w="3610380" h="653694" extrusionOk="0">
                  <a:moveTo>
                    <a:pt x="0" y="0"/>
                  </a:moveTo>
                  <a:lnTo>
                    <a:pt x="3610380" y="0"/>
                  </a:lnTo>
                  <a:lnTo>
                    <a:pt x="3610380" y="653694"/>
                  </a:lnTo>
                  <a:lnTo>
                    <a:pt x="0" y="653694"/>
                  </a:lnTo>
                  <a:close/>
                </a:path>
              </a:pathLst>
            </a:custGeom>
            <a:solidFill>
              <a:srgbClr val="C72444"/>
            </a:solidFill>
            <a:ln>
              <a:noFill/>
            </a:ln>
          </p:spPr>
          <p:txBody>
            <a:bodyPr/>
            <a:lstStyle/>
            <a:p>
              <a:endParaRPr lang="en-US"/>
            </a:p>
          </p:txBody>
        </p:sp>
        <p:sp>
          <p:nvSpPr>
            <p:cNvPr id="149" name="Google Shape;149;g3147bda3dbe_0_44"/>
            <p:cNvSpPr txBox="1"/>
            <p:nvPr/>
          </p:nvSpPr>
          <p:spPr>
            <a:xfrm>
              <a:off x="0" y="-38100"/>
              <a:ext cx="812700" cy="850800"/>
            </a:xfrm>
            <a:prstGeom prst="rect">
              <a:avLst/>
            </a:prstGeom>
            <a:noFill/>
            <a:ln>
              <a:noFill/>
            </a:ln>
          </p:spPr>
          <p:txBody>
            <a:bodyPr spcFirstLastPara="1" wrap="square" lIns="25400" tIns="25400" rIns="25400" bIns="25400" anchor="ctr" anchorCtr="0">
              <a:noAutofit/>
            </a:bodyPr>
            <a:lstStyle/>
            <a:p>
              <a:pPr marL="0" marR="0" lvl="0" indent="0" algn="ctr" rtl="0">
                <a:lnSpc>
                  <a:spcPct val="147722"/>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grpSp>
      <p:sp>
        <p:nvSpPr>
          <p:cNvPr id="150" name="Google Shape;150;g3147bda3dbe_0_44"/>
          <p:cNvSpPr txBox="1"/>
          <p:nvPr/>
        </p:nvSpPr>
        <p:spPr>
          <a:xfrm>
            <a:off x="388775" y="233250"/>
            <a:ext cx="83931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3000"/>
              <a:buFont typeface="Arial"/>
              <a:buNone/>
            </a:pPr>
            <a:r>
              <a:rPr lang="en-US" sz="3000" b="1">
                <a:solidFill>
                  <a:schemeClr val="lt1"/>
                </a:solidFill>
                <a:latin typeface="Raleway"/>
                <a:ea typeface="Raleway"/>
                <a:cs typeface="Raleway"/>
                <a:sym typeface="Raleway"/>
              </a:rPr>
              <a:t>Analysis for the thematic enveloppes</a:t>
            </a:r>
            <a:endParaRPr sz="3000" b="1" i="0" u="none" strike="noStrike" cap="none">
              <a:solidFill>
                <a:schemeClr val="dk1"/>
              </a:solidFill>
              <a:latin typeface="Raleway"/>
              <a:ea typeface="Raleway"/>
              <a:cs typeface="Raleway"/>
              <a:sym typeface="Raleway"/>
            </a:endParaRPr>
          </a:p>
        </p:txBody>
      </p:sp>
      <p:pic>
        <p:nvPicPr>
          <p:cNvPr id="3" name="Picture 2">
            <a:extLst>
              <a:ext uri="{FF2B5EF4-FFF2-40B4-BE49-F238E27FC236}">
                <a16:creationId xmlns:a16="http://schemas.microsoft.com/office/drawing/2014/main" id="{90DE069F-9A33-8331-09AB-88993CCB7262}"/>
              </a:ext>
            </a:extLst>
          </p:cNvPr>
          <p:cNvPicPr>
            <a:picLocks noChangeAspect="1"/>
          </p:cNvPicPr>
          <p:nvPr/>
        </p:nvPicPr>
        <p:blipFill>
          <a:blip r:embed="rId3"/>
          <a:stretch>
            <a:fillRect/>
          </a:stretch>
        </p:blipFill>
        <p:spPr>
          <a:xfrm>
            <a:off x="8579" y="2191554"/>
            <a:ext cx="760391" cy="76039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bfaac14652_1_102"/>
          <p:cNvSpPr/>
          <p:nvPr/>
        </p:nvSpPr>
        <p:spPr>
          <a:xfrm>
            <a:off x="-24575" y="-18350"/>
            <a:ext cx="7435500" cy="5143500"/>
          </a:xfrm>
          <a:prstGeom prst="rect">
            <a:avLst/>
          </a:prstGeom>
          <a:solidFill>
            <a:srgbClr val="C72444"/>
          </a:solidFill>
          <a:ln w="9525"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56" name="Google Shape;156;g2bfaac14652_1_102"/>
          <p:cNvSpPr txBox="1">
            <a:spLocks noGrp="1"/>
          </p:cNvSpPr>
          <p:nvPr>
            <p:ph type="subTitle" idx="4294967295"/>
          </p:nvPr>
        </p:nvSpPr>
        <p:spPr>
          <a:xfrm>
            <a:off x="204500" y="1650300"/>
            <a:ext cx="6582000" cy="1042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640"/>
              <a:buFont typeface="Calibri"/>
              <a:buNone/>
            </a:pPr>
            <a:r>
              <a:rPr lang="en-US" sz="3000" b="1" i="0" u="none" strike="noStrike" cap="none">
                <a:solidFill>
                  <a:schemeClr val="lt1"/>
                </a:solidFill>
                <a:latin typeface="Raleway"/>
                <a:ea typeface="Raleway"/>
                <a:cs typeface="Raleway"/>
                <a:sym typeface="Raleway"/>
              </a:rPr>
              <a:t>CSOs have a role: </a:t>
            </a:r>
            <a:r>
              <a:rPr lang="en-US" sz="3000" b="1"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0"/>
                  </a:ext>
                </a:extLst>
              </a:rPr>
              <a:t>How to engage</a:t>
            </a:r>
            <a:r>
              <a:rPr lang="en-US" sz="3000" b="1" i="0" u="none" strike="noStrike" cap="none">
                <a:solidFill>
                  <a:schemeClr val="lt1"/>
                </a:solidFill>
                <a:latin typeface="Raleway"/>
                <a:ea typeface="Raleway"/>
                <a:cs typeface="Raleway"/>
                <a:sym typeface="Raleway"/>
              </a:rPr>
              <a:t> in influencing </a:t>
            </a:r>
            <a:r>
              <a:rPr lang="en-US" sz="3000" b="1">
                <a:solidFill>
                  <a:schemeClr val="lt1"/>
                </a:solidFill>
                <a:latin typeface="Raleway"/>
                <a:ea typeface="Raleway"/>
                <a:cs typeface="Raleway"/>
                <a:sym typeface="Raleway"/>
              </a:rPr>
              <a:t>the funding landscape</a:t>
            </a:r>
            <a:endParaRPr sz="3000" b="1" i="0" u="none" strike="noStrike" cap="none">
              <a:solidFill>
                <a:schemeClr val="lt1"/>
              </a:solidFill>
              <a:latin typeface="Raleway"/>
              <a:ea typeface="Raleway"/>
              <a:cs typeface="Raleway"/>
              <a:sym typeface="Raleway"/>
            </a:endParaRPr>
          </a:p>
          <a:p>
            <a:pPr marL="0" marR="0" lvl="0" indent="0" algn="l" rtl="0">
              <a:lnSpc>
                <a:spcPct val="95000"/>
              </a:lnSpc>
              <a:spcBef>
                <a:spcPts val="0"/>
              </a:spcBef>
              <a:spcAft>
                <a:spcPts val="1200"/>
              </a:spcAft>
              <a:buClr>
                <a:schemeClr val="dk2"/>
              </a:buClr>
              <a:buSzPts val="3500"/>
              <a:buFont typeface="Calibri"/>
              <a:buNone/>
            </a:pPr>
            <a:endParaRPr sz="3600" b="1" i="0" u="none" strike="noStrike" cap="none">
              <a:solidFill>
                <a:schemeClr val="dk1"/>
              </a:solidFill>
              <a:latin typeface="Raleway"/>
              <a:ea typeface="Raleway"/>
              <a:cs typeface="Raleway"/>
              <a:sym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g2bfaac14652_1_118"/>
          <p:cNvPicPr preferRelativeResize="0"/>
          <p:nvPr/>
        </p:nvPicPr>
        <p:blipFill rotWithShape="1">
          <a:blip r:embed="rId3">
            <a:alphaModFix/>
          </a:blip>
          <a:srcRect/>
          <a:stretch/>
        </p:blipFill>
        <p:spPr>
          <a:xfrm>
            <a:off x="5705361" y="1049665"/>
            <a:ext cx="3044167" cy="3044167"/>
          </a:xfrm>
          <a:prstGeom prst="rect">
            <a:avLst/>
          </a:prstGeom>
          <a:noFill/>
          <a:ln>
            <a:noFill/>
          </a:ln>
        </p:spPr>
      </p:pic>
      <p:grpSp>
        <p:nvGrpSpPr>
          <p:cNvPr id="162" name="Google Shape;162;g2bfaac14652_1_118"/>
          <p:cNvGrpSpPr/>
          <p:nvPr/>
        </p:nvGrpSpPr>
        <p:grpSpPr>
          <a:xfrm>
            <a:off x="156340" y="644503"/>
            <a:ext cx="5407370" cy="1206405"/>
            <a:chOff x="2295348" y="2314125"/>
            <a:chExt cx="7396211" cy="1809516"/>
          </a:xfrm>
        </p:grpSpPr>
        <p:cxnSp>
          <p:nvCxnSpPr>
            <p:cNvPr id="163" name="Google Shape;163;g2bfaac14652_1_118"/>
            <p:cNvCxnSpPr/>
            <p:nvPr/>
          </p:nvCxnSpPr>
          <p:spPr>
            <a:xfrm rot="10800000" flipH="1">
              <a:off x="2348008" y="2974711"/>
              <a:ext cx="6577200" cy="31800"/>
            </a:xfrm>
            <a:prstGeom prst="straightConnector1">
              <a:avLst/>
            </a:prstGeom>
            <a:noFill/>
            <a:ln w="25400" cap="flat" cmpd="sng">
              <a:solidFill>
                <a:srgbClr val="C72444"/>
              </a:solidFill>
              <a:prstDash val="solid"/>
              <a:miter lim="800000"/>
              <a:headEnd type="diamond" w="med" len="med"/>
              <a:tailEnd type="triangle" w="med" len="med"/>
            </a:ln>
          </p:spPr>
        </p:cxnSp>
        <p:sp>
          <p:nvSpPr>
            <p:cNvPr id="164" name="Google Shape;164;g2bfaac14652_1_118"/>
            <p:cNvSpPr txBox="1"/>
            <p:nvPr/>
          </p:nvSpPr>
          <p:spPr>
            <a:xfrm>
              <a:off x="2295348" y="2314125"/>
              <a:ext cx="44109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06060"/>
                </a:buClr>
                <a:buSzPts val="2400"/>
                <a:buFont typeface="Arial"/>
                <a:buNone/>
              </a:pPr>
              <a:r>
                <a:rPr lang="en-US" sz="2400" b="0" i="0" u="none" strike="noStrike" cap="none">
                  <a:solidFill>
                    <a:schemeClr val="accent2"/>
                  </a:solidFill>
                  <a:latin typeface="Raleway"/>
                  <a:ea typeface="Raleway"/>
                  <a:cs typeface="Raleway"/>
                  <a:sym typeface="Raleway"/>
                </a:rPr>
                <a:t>Reach </a:t>
              </a:r>
              <a:r>
                <a:rPr lang="en-US" sz="2400" b="0" i="0" u="none" strike="noStrike" cap="none">
                  <a:solidFill>
                    <a:srgbClr val="C72444"/>
                  </a:solidFill>
                  <a:latin typeface="Raleway"/>
                  <a:ea typeface="Raleway"/>
                  <a:cs typeface="Raleway"/>
                  <a:sym typeface="Raleway"/>
                </a:rPr>
                <a:t>out</a:t>
              </a:r>
              <a:endParaRPr sz="2400" b="0" i="0" u="none" strike="noStrike" cap="none">
                <a:solidFill>
                  <a:srgbClr val="C72444"/>
                </a:solidFill>
                <a:latin typeface="Raleway"/>
                <a:ea typeface="Raleway"/>
                <a:cs typeface="Raleway"/>
                <a:sym typeface="Raleway"/>
              </a:endParaRPr>
            </a:p>
          </p:txBody>
        </p:sp>
        <p:sp>
          <p:nvSpPr>
            <p:cNvPr id="165" name="Google Shape;165;g2bfaac14652_1_118"/>
            <p:cNvSpPr txBox="1"/>
            <p:nvPr/>
          </p:nvSpPr>
          <p:spPr>
            <a:xfrm>
              <a:off x="2295359" y="3223341"/>
              <a:ext cx="7396200" cy="9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US" sz="1100" b="0" i="0" u="none" strike="noStrike" cap="none">
                  <a:solidFill>
                    <a:schemeClr val="dk1"/>
                  </a:solidFill>
                  <a:latin typeface="Raleway"/>
                  <a:ea typeface="Raleway"/>
                  <a:cs typeface="Raleway"/>
                  <a:sym typeface="Raleway"/>
                </a:rPr>
                <a:t>Share with the </a:t>
              </a:r>
              <a:r>
                <a:rPr lang="en-US" sz="1100" b="0" i="0" u="sng" strike="noStrike" cap="none">
                  <a:solidFill>
                    <a:schemeClr val="hlink"/>
                  </a:solidFill>
                  <a:latin typeface="Raleway"/>
                  <a:ea typeface="Raleway"/>
                  <a:cs typeface="Raleway"/>
                  <a:sym typeface="Raleway"/>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1"/>
                    </a:ext>
                  </a:extLst>
                </a:rPr>
                <a:t>EU Delegation</a:t>
              </a:r>
              <a:r>
                <a:rPr lang="en-US" sz="1100" b="0" i="0" u="none" strike="noStrike" cap="none">
                  <a:solidFill>
                    <a:schemeClr val="dk1"/>
                  </a:solidFill>
                  <a:latin typeface="Raleway"/>
                  <a:ea typeface="Raleway"/>
                  <a:cs typeface="Raleway"/>
                  <a:sym typeface="Raleway"/>
                </a:rPr>
                <a:t> a hook for Dialogue</a:t>
              </a:r>
              <a:r>
                <a:rPr lang="en-US" sz="1100">
                  <a:solidFill>
                    <a:schemeClr val="dk1"/>
                  </a:solidFill>
                  <a:latin typeface="Raleway"/>
                  <a:ea typeface="Raleway"/>
                  <a:cs typeface="Raleway"/>
                  <a:sym typeface="Raleway"/>
                </a:rPr>
                <a:t> e.g Lion’s share report.</a:t>
              </a:r>
              <a:endParaRPr sz="1300" b="0" i="0" u="none" strike="noStrike" cap="none">
                <a:solidFill>
                  <a:srgbClr val="000000"/>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1200"/>
                <a:buFont typeface="Arial"/>
                <a:buNone/>
              </a:pPr>
              <a:r>
                <a:rPr lang="en-US" sz="1100" b="0" i="0" u="none" strike="noStrike" cap="none">
                  <a:solidFill>
                    <a:schemeClr val="dk1"/>
                  </a:solidFill>
                  <a:latin typeface="Raleway"/>
                  <a:ea typeface="Raleway"/>
                  <a:cs typeface="Raleway"/>
                  <a:sym typeface="Raleway"/>
                </a:rPr>
                <a:t>Find out if and when the CSOs </a:t>
              </a:r>
              <a:r>
                <a:rPr lang="en-US" sz="11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2"/>
                    </a:ext>
                  </a:extLst>
                </a:rPr>
                <a:t>consultation</a:t>
              </a:r>
              <a:r>
                <a:rPr lang="en-US" sz="1100" b="0" i="0" u="none" strike="noStrike" cap="none">
                  <a:solidFill>
                    <a:schemeClr val="dk1"/>
                  </a:solidFill>
                  <a:latin typeface="Raleway"/>
                  <a:ea typeface="Raleway"/>
                  <a:cs typeface="Raleway"/>
                  <a:sym typeface="Raleway"/>
                </a:rPr>
                <a:t> on the EU country AAP is happening. If not, request the Head of Cooperation to organise it</a:t>
              </a:r>
              <a:r>
                <a:rPr lang="en-US" sz="1100" b="0" i="0" u="none" strike="noStrike" cap="none">
                  <a:solidFill>
                    <a:srgbClr val="606060"/>
                  </a:solidFill>
                  <a:latin typeface="Raleway"/>
                  <a:ea typeface="Raleway"/>
                  <a:cs typeface="Raleway"/>
                  <a:sym typeface="Raleway"/>
                </a:rPr>
                <a:t>. </a:t>
              </a:r>
              <a:endParaRPr sz="1100" b="0" i="0" u="none" strike="noStrike" cap="none">
                <a:solidFill>
                  <a:srgbClr val="000000"/>
                </a:solidFill>
                <a:latin typeface="Raleway"/>
                <a:ea typeface="Raleway"/>
                <a:cs typeface="Raleway"/>
                <a:sym typeface="Raleway"/>
              </a:endParaRPr>
            </a:p>
          </p:txBody>
        </p:sp>
      </p:grpSp>
      <p:grpSp>
        <p:nvGrpSpPr>
          <p:cNvPr id="166" name="Google Shape;166;g2bfaac14652_1_118"/>
          <p:cNvGrpSpPr/>
          <p:nvPr/>
        </p:nvGrpSpPr>
        <p:grpSpPr>
          <a:xfrm>
            <a:off x="156348" y="1897109"/>
            <a:ext cx="5013202" cy="1092731"/>
            <a:chOff x="4000518" y="2362460"/>
            <a:chExt cx="5691000" cy="1639014"/>
          </a:xfrm>
        </p:grpSpPr>
        <p:cxnSp>
          <p:nvCxnSpPr>
            <p:cNvPr id="167" name="Google Shape;167;g2bfaac14652_1_118"/>
            <p:cNvCxnSpPr/>
            <p:nvPr/>
          </p:nvCxnSpPr>
          <p:spPr>
            <a:xfrm>
              <a:off x="4000518" y="3114918"/>
              <a:ext cx="5691000" cy="0"/>
            </a:xfrm>
            <a:prstGeom prst="straightConnector1">
              <a:avLst/>
            </a:prstGeom>
            <a:noFill/>
            <a:ln w="25400" cap="flat" cmpd="sng">
              <a:solidFill>
                <a:srgbClr val="C72444"/>
              </a:solidFill>
              <a:prstDash val="solid"/>
              <a:miter lim="800000"/>
              <a:headEnd type="diamond" w="med" len="med"/>
              <a:tailEnd type="triangle" w="med" len="med"/>
            </a:ln>
          </p:spPr>
        </p:cxnSp>
        <p:sp>
          <p:nvSpPr>
            <p:cNvPr id="168" name="Google Shape;168;g2bfaac14652_1_118"/>
            <p:cNvSpPr txBox="1"/>
            <p:nvPr/>
          </p:nvSpPr>
          <p:spPr>
            <a:xfrm>
              <a:off x="4000518" y="2362460"/>
              <a:ext cx="44109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06060"/>
                </a:buClr>
                <a:buSzPts val="2400"/>
                <a:buFont typeface="Arial"/>
                <a:buNone/>
              </a:pPr>
              <a:r>
                <a:rPr lang="en-US" sz="2400" b="0" i="0" u="none" strike="noStrike" cap="none">
                  <a:solidFill>
                    <a:schemeClr val="dk1"/>
                  </a:solidFill>
                  <a:latin typeface="Raleway"/>
                  <a:ea typeface="Raleway"/>
                  <a:cs typeface="Raleway"/>
                  <a:sym typeface="Raleway"/>
                </a:rPr>
                <a:t>Get </a:t>
              </a:r>
              <a:r>
                <a:rPr lang="en-US" sz="2400" b="0" i="0" u="none" strike="noStrike" cap="none">
                  <a:solidFill>
                    <a:srgbClr val="C72444"/>
                  </a:solidFill>
                  <a:latin typeface="Raleway"/>
                  <a:ea typeface="Raleway"/>
                  <a:cs typeface="Raleway"/>
                  <a:sym typeface="Raleway"/>
                </a:rPr>
                <a:t>organised</a:t>
              </a:r>
              <a:endParaRPr sz="2400" b="0" i="0" u="none" strike="noStrike" cap="none">
                <a:solidFill>
                  <a:srgbClr val="C72444"/>
                </a:solidFill>
                <a:latin typeface="Raleway"/>
                <a:ea typeface="Raleway"/>
                <a:cs typeface="Raleway"/>
                <a:sym typeface="Raleway"/>
              </a:endParaRPr>
            </a:p>
          </p:txBody>
        </p:sp>
        <p:sp>
          <p:nvSpPr>
            <p:cNvPr id="169" name="Google Shape;169;g2bfaac14652_1_118"/>
            <p:cNvSpPr txBox="1"/>
            <p:nvPr/>
          </p:nvSpPr>
          <p:spPr>
            <a:xfrm>
              <a:off x="4000518" y="3309074"/>
              <a:ext cx="56910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US" sz="1200" b="0" i="0" u="none" strike="noStrike" cap="none">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J</a:t>
              </a:r>
              <a:r>
                <a:rPr lang="en-US" sz="12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4"/>
                    </a:ext>
                  </a:extLst>
                </a:rPr>
                <a:t>oin forces</a:t>
              </a:r>
              <a:r>
                <a:rPr lang="en-US" sz="1200" b="0" i="0" u="none" strike="noStrike" cap="none">
                  <a:solidFill>
                    <a:schemeClr val="dk1"/>
                  </a:solidFill>
                  <a:latin typeface="Raleway"/>
                  <a:ea typeface="Raleway"/>
                  <a:cs typeface="Raleway"/>
                  <a:sym typeface="Raleway"/>
                </a:rPr>
                <a:t> with national NGO platforms &amp; other CSOs to ensure consistency of your programming advocacy and joint positioning.</a:t>
              </a:r>
              <a:endParaRPr sz="1200" b="0" i="0" u="none" strike="noStrike" cap="none">
                <a:solidFill>
                  <a:schemeClr val="dk1"/>
                </a:solidFill>
                <a:latin typeface="Raleway"/>
                <a:ea typeface="Raleway"/>
                <a:cs typeface="Raleway"/>
                <a:sym typeface="Raleway"/>
              </a:endParaRPr>
            </a:p>
          </p:txBody>
        </p:sp>
      </p:grpSp>
      <p:grpSp>
        <p:nvGrpSpPr>
          <p:cNvPr id="170" name="Google Shape;170;g2bfaac14652_1_118"/>
          <p:cNvGrpSpPr/>
          <p:nvPr/>
        </p:nvGrpSpPr>
        <p:grpSpPr>
          <a:xfrm>
            <a:off x="194856" y="3074853"/>
            <a:ext cx="5198729" cy="1701403"/>
            <a:chOff x="4000518" y="2362460"/>
            <a:chExt cx="5691000" cy="2551977"/>
          </a:xfrm>
        </p:grpSpPr>
        <p:cxnSp>
          <p:nvCxnSpPr>
            <p:cNvPr id="171" name="Google Shape;171;g2bfaac14652_1_118"/>
            <p:cNvCxnSpPr/>
            <p:nvPr/>
          </p:nvCxnSpPr>
          <p:spPr>
            <a:xfrm rot="10800000" flipH="1">
              <a:off x="4000518" y="3080418"/>
              <a:ext cx="5498100" cy="34500"/>
            </a:xfrm>
            <a:prstGeom prst="straightConnector1">
              <a:avLst/>
            </a:prstGeom>
            <a:noFill/>
            <a:ln w="25400" cap="flat" cmpd="sng">
              <a:solidFill>
                <a:srgbClr val="C72444"/>
              </a:solidFill>
              <a:prstDash val="solid"/>
              <a:miter lim="800000"/>
              <a:headEnd type="diamond" w="med" len="med"/>
              <a:tailEnd type="triangle" w="med" len="med"/>
            </a:ln>
          </p:spPr>
        </p:cxnSp>
        <p:sp>
          <p:nvSpPr>
            <p:cNvPr id="172" name="Google Shape;172;g2bfaac14652_1_118"/>
            <p:cNvSpPr txBox="1"/>
            <p:nvPr/>
          </p:nvSpPr>
          <p:spPr>
            <a:xfrm>
              <a:off x="4000518" y="2362460"/>
              <a:ext cx="44109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06060"/>
                </a:buClr>
                <a:buSzPts val="2400"/>
                <a:buFont typeface="Arial"/>
                <a:buNone/>
              </a:pPr>
              <a:r>
                <a:rPr lang="en-US" sz="2400" b="0" i="0" u="none" strike="noStrike" cap="none">
                  <a:solidFill>
                    <a:schemeClr val="dk1"/>
                  </a:solidFill>
                  <a:latin typeface="Raleway"/>
                  <a:ea typeface="Raleway"/>
                  <a:cs typeface="Raleway"/>
                  <a:sym typeface="Raleway"/>
                </a:rPr>
                <a:t>Be </a:t>
              </a:r>
              <a:r>
                <a:rPr lang="en-US" sz="2400" b="0" i="0" u="none" strike="noStrike" cap="none">
                  <a:solidFill>
                    <a:srgbClr val="C72444"/>
                  </a:solidFill>
                  <a:latin typeface="Raleway"/>
                  <a:ea typeface="Raleway"/>
                  <a:cs typeface="Raleway"/>
                  <a:sym typeface="Raleway"/>
                </a:rPr>
                <a:t>prepared</a:t>
              </a:r>
              <a:endParaRPr sz="2400" b="0" i="0" u="none" strike="noStrike" cap="none">
                <a:solidFill>
                  <a:srgbClr val="C72444"/>
                </a:solidFill>
                <a:latin typeface="Raleway"/>
                <a:ea typeface="Raleway"/>
                <a:cs typeface="Raleway"/>
                <a:sym typeface="Raleway"/>
              </a:endParaRPr>
            </a:p>
          </p:txBody>
        </p:sp>
        <p:sp>
          <p:nvSpPr>
            <p:cNvPr id="173" name="Google Shape;173;g2bfaac14652_1_118"/>
            <p:cNvSpPr txBox="1"/>
            <p:nvPr/>
          </p:nvSpPr>
          <p:spPr>
            <a:xfrm>
              <a:off x="4000518" y="3390737"/>
              <a:ext cx="5691000" cy="1523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US" sz="1200" b="0" i="0" u="none" strike="noStrike" cap="none">
                  <a:solidFill>
                    <a:schemeClr val="dk1"/>
                  </a:solidFill>
                  <a:latin typeface="Raleway"/>
                  <a:ea typeface="Raleway"/>
                  <a:cs typeface="Raleway"/>
                  <a:sym typeface="Raleway"/>
                </a:rPr>
                <a:t>Read EUD documents (MIPs,(M)AAPs...)  to understand country priorities </a:t>
              </a:r>
              <a:endParaRPr sz="1200" b="0" i="0" u="none" strike="noStrike" cap="none">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1200"/>
                <a:buFont typeface="Arial"/>
                <a:buNone/>
              </a:pPr>
              <a:r>
                <a:rPr lang="en-US" sz="1200" b="0" i="0" u="none" strike="noStrike" cap="none">
                  <a:solidFill>
                    <a:schemeClr val="dk1"/>
                  </a:solidFill>
                  <a:latin typeface="Raleway"/>
                  <a:ea typeface="Raleway"/>
                  <a:cs typeface="Raleway"/>
                  <a:sym typeface="Raleway"/>
                </a:rPr>
                <a:t>Use the </a:t>
              </a:r>
              <a:r>
                <a:rPr lang="en-US" sz="1200" b="0" i="0" u="sng" strike="noStrike" cap="none">
                  <a:solidFill>
                    <a:schemeClr val="hlink"/>
                  </a:solidFill>
                  <a:latin typeface="Raleway"/>
                  <a:ea typeface="Raleway"/>
                  <a:cs typeface="Raleway"/>
                  <a:sym typeface="Raleway"/>
                  <a:hlinkClick r:id="rId5"/>
                </a:rPr>
                <a:t>“Lion’s share”</a:t>
              </a:r>
              <a:r>
                <a:rPr lang="en-US" sz="1200" b="0" i="0" u="none" strike="noStrike" cap="none">
                  <a:solidFill>
                    <a:schemeClr val="dk1"/>
                  </a:solidFill>
                  <a:latin typeface="Raleway"/>
                  <a:ea typeface="Raleway"/>
                  <a:cs typeface="Raleway"/>
                  <a:sym typeface="Raleway"/>
                </a:rPr>
                <a:t> report to draft your concrete/clear messages towards the EUD.</a:t>
              </a:r>
              <a:endParaRPr sz="1200" b="0" i="0" u="none" strike="noStrike" cap="none">
                <a:solidFill>
                  <a:schemeClr val="dk1"/>
                </a:solidFill>
                <a:latin typeface="Raleway"/>
                <a:ea typeface="Raleway"/>
                <a:cs typeface="Raleway"/>
                <a:sym typeface="Raleway"/>
              </a:endParaRPr>
            </a:p>
          </p:txBody>
        </p:sp>
      </p:grpSp>
      <p:grpSp>
        <p:nvGrpSpPr>
          <p:cNvPr id="174" name="Google Shape;174;g2bfaac14652_1_118"/>
          <p:cNvGrpSpPr/>
          <p:nvPr/>
        </p:nvGrpSpPr>
        <p:grpSpPr>
          <a:xfrm>
            <a:off x="0" y="-213799"/>
            <a:ext cx="9144009" cy="972464"/>
            <a:chOff x="0" y="-56791"/>
            <a:chExt cx="3610380" cy="850800"/>
          </a:xfrm>
        </p:grpSpPr>
        <p:sp>
          <p:nvSpPr>
            <p:cNvPr id="175" name="Google Shape;175;g2bfaac14652_1_118"/>
            <p:cNvSpPr/>
            <p:nvPr/>
          </p:nvSpPr>
          <p:spPr>
            <a:xfrm>
              <a:off x="0" y="0"/>
              <a:ext cx="3610380" cy="653694"/>
            </a:xfrm>
            <a:custGeom>
              <a:avLst/>
              <a:gdLst/>
              <a:ahLst/>
              <a:cxnLst/>
              <a:rect l="l" t="t" r="r" b="b"/>
              <a:pathLst>
                <a:path w="3610380" h="653694" extrusionOk="0">
                  <a:moveTo>
                    <a:pt x="0" y="0"/>
                  </a:moveTo>
                  <a:lnTo>
                    <a:pt x="3610380" y="0"/>
                  </a:lnTo>
                  <a:lnTo>
                    <a:pt x="3610380" y="653694"/>
                  </a:lnTo>
                  <a:lnTo>
                    <a:pt x="0" y="653694"/>
                  </a:lnTo>
                  <a:close/>
                </a:path>
              </a:pathLst>
            </a:custGeom>
            <a:solidFill>
              <a:srgbClr val="C72444"/>
            </a:solidFill>
            <a:ln>
              <a:noFill/>
            </a:ln>
          </p:spPr>
          <p:txBody>
            <a:bodyPr/>
            <a:lstStyle/>
            <a:p>
              <a:endParaRPr lang="en-US"/>
            </a:p>
          </p:txBody>
        </p:sp>
        <p:sp>
          <p:nvSpPr>
            <p:cNvPr id="176" name="Google Shape;176;g2bfaac14652_1_118"/>
            <p:cNvSpPr txBox="1"/>
            <p:nvPr/>
          </p:nvSpPr>
          <p:spPr>
            <a:xfrm>
              <a:off x="0" y="-56791"/>
              <a:ext cx="1922400" cy="850800"/>
            </a:xfrm>
            <a:prstGeom prst="rect">
              <a:avLst/>
            </a:prstGeom>
            <a:noFill/>
            <a:ln>
              <a:noFill/>
            </a:ln>
          </p:spPr>
          <p:txBody>
            <a:bodyPr spcFirstLastPara="1" wrap="square" lIns="25400" tIns="25400" rIns="25400" bIns="25400" anchor="ctr" anchorCtr="0">
              <a:noAutofit/>
            </a:bodyPr>
            <a:lstStyle/>
            <a:p>
              <a:pPr marL="0" marR="0" lvl="0" indent="0" algn="l" rtl="0">
                <a:lnSpc>
                  <a:spcPct val="147722"/>
                </a:lnSpc>
                <a:spcBef>
                  <a:spcPts val="0"/>
                </a:spcBef>
                <a:spcAft>
                  <a:spcPts val="0"/>
                </a:spcAft>
                <a:buClr>
                  <a:srgbClr val="000000"/>
                </a:buClr>
                <a:buSzPts val="900"/>
                <a:buFont typeface="Arial"/>
                <a:buNone/>
              </a:pPr>
              <a:r>
                <a:rPr lang="en-US" sz="2600" b="1">
                  <a:solidFill>
                    <a:schemeClr val="lt1"/>
                  </a:solidFill>
                  <a:latin typeface="Raleway"/>
                  <a:ea typeface="Raleway"/>
                  <a:cs typeface="Raleway"/>
                  <a:sym typeface="Raleway"/>
                </a:rPr>
                <a:t>  </a:t>
              </a:r>
              <a:r>
                <a:rPr lang="en-US" sz="2600" b="1" i="0" u="none" strike="noStrike" cap="none">
                  <a:solidFill>
                    <a:schemeClr val="lt1"/>
                  </a:solidFill>
                  <a:latin typeface="Raleway"/>
                  <a:ea typeface="Raleway"/>
                  <a:cs typeface="Raleway"/>
                  <a:sym typeface="Raleway"/>
                </a:rPr>
                <a:t>EU Delegation </a:t>
              </a:r>
              <a:r>
                <a:rPr lang="en-US" sz="2600" b="1">
                  <a:solidFill>
                    <a:schemeClr val="lt1"/>
                  </a:solidFill>
                  <a:latin typeface="Raleway"/>
                  <a:ea typeface="Raleway"/>
                  <a:cs typeface="Raleway"/>
                  <a:sym typeface="Raleway"/>
                </a:rPr>
                <a:t>level</a:t>
              </a:r>
              <a:endParaRPr sz="2600" b="1" i="0" u="none" strike="noStrike" cap="none">
                <a:solidFill>
                  <a:schemeClr val="lt1"/>
                </a:solidFill>
                <a:latin typeface="Raleway"/>
                <a:ea typeface="Raleway"/>
                <a:cs typeface="Raleway"/>
                <a:sym typeface="Raleway"/>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bfaac14652_1_113"/>
          <p:cNvSpPr txBox="1"/>
          <p:nvPr/>
        </p:nvSpPr>
        <p:spPr>
          <a:xfrm>
            <a:off x="454875" y="1164725"/>
            <a:ext cx="7676100" cy="3689700"/>
          </a:xfrm>
          <a:prstGeom prst="rect">
            <a:avLst/>
          </a:prstGeom>
          <a:noFill/>
          <a:ln w="9525" cap="flat" cmpd="sng">
            <a:solidFill>
              <a:srgbClr val="C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C72444"/>
              </a:solidFill>
              <a:latin typeface="Calibri"/>
              <a:ea typeface="Calibri"/>
              <a:cs typeface="Calibri"/>
              <a:sym typeface="Calibri"/>
            </a:endParaRPr>
          </a:p>
        </p:txBody>
      </p:sp>
      <p:sp>
        <p:nvSpPr>
          <p:cNvPr id="182" name="Google Shape;182;g2bfaac14652_1_113"/>
          <p:cNvSpPr txBox="1"/>
          <p:nvPr/>
        </p:nvSpPr>
        <p:spPr>
          <a:xfrm>
            <a:off x="465676" y="1310800"/>
            <a:ext cx="7654500" cy="36726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500"/>
              <a:buFont typeface="Arial"/>
              <a:buNone/>
            </a:pPr>
            <a:r>
              <a:rPr lang="en-US" sz="1500" b="0" i="0" u="none" strike="noStrike" cap="none">
                <a:solidFill>
                  <a:srgbClr val="C91910"/>
                </a:solidFill>
                <a:latin typeface="Raleway"/>
                <a:ea typeface="Raleway"/>
                <a:cs typeface="Raleway"/>
                <a:sym typeface="Raleway"/>
              </a:rPr>
              <a:t>#2</a:t>
            </a:r>
            <a:r>
              <a:rPr lang="en-US" sz="1500" b="0" i="0" u="none" strike="noStrike" cap="none">
                <a:solidFill>
                  <a:schemeClr val="dk1"/>
                </a:solidFill>
                <a:latin typeface="Raleway"/>
                <a:ea typeface="Raleway"/>
                <a:cs typeface="Raleway"/>
                <a:sym typeface="Raleway"/>
              </a:rPr>
              <a:t> Strengthen accessibility and inclusiveness of funding under indirect management</a:t>
            </a:r>
            <a:endParaRPr sz="1700" b="0" i="0" u="none" strike="noStrike" cap="none">
              <a:solidFill>
                <a:srgbClr val="000000"/>
              </a:solidFill>
              <a:latin typeface="Raleway"/>
              <a:ea typeface="Raleway"/>
              <a:cs typeface="Raleway"/>
              <a:sym typeface="Raleway"/>
            </a:endParaRPr>
          </a:p>
          <a:p>
            <a:pPr marL="0" marR="0" lvl="0" indent="0" algn="l" rtl="0">
              <a:lnSpc>
                <a:spcPct val="150000"/>
              </a:lnSpc>
              <a:spcBef>
                <a:spcPts val="0"/>
              </a:spcBef>
              <a:spcAft>
                <a:spcPts val="0"/>
              </a:spcAft>
              <a:buClr>
                <a:srgbClr val="000000"/>
              </a:buClr>
              <a:buSzPts val="1500"/>
              <a:buFont typeface="Arial"/>
              <a:buNone/>
            </a:pPr>
            <a:r>
              <a:rPr lang="en-US" sz="1500" b="0" i="0" u="none" strike="noStrike" cap="none">
                <a:solidFill>
                  <a:srgbClr val="C91910"/>
                </a:solidFill>
                <a:latin typeface="Raleway"/>
                <a:ea typeface="Raleway"/>
                <a:cs typeface="Raleway"/>
                <a:sym typeface="Raleway"/>
              </a:rPr>
              <a:t>#3</a:t>
            </a:r>
            <a:r>
              <a:rPr lang="en-US" sz="1500" b="0" i="0" u="none" strike="noStrike" cap="none">
                <a:solidFill>
                  <a:schemeClr val="dk1"/>
                </a:solidFill>
                <a:latin typeface="Raleway"/>
                <a:ea typeface="Raleway"/>
                <a:cs typeface="Raleway"/>
                <a:sym typeface="Raleway"/>
              </a:rPr>
              <a:t> Make the best use of EUD capacity and resources </a:t>
            </a:r>
            <a:r>
              <a:rPr lang="en-US" sz="15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5"/>
                  </a:ext>
                </a:extLst>
              </a:rPr>
              <a:t>to respect the EU commitment towards CSOs</a:t>
            </a:r>
            <a:endParaRPr sz="1700" b="0" i="0" u="none" strike="noStrike" cap="none">
              <a:solidFill>
                <a:srgbClr val="000000"/>
              </a:solidFill>
              <a:latin typeface="Raleway"/>
              <a:ea typeface="Raleway"/>
              <a:cs typeface="Raleway"/>
              <a:sym typeface="Raleway"/>
            </a:endParaRPr>
          </a:p>
          <a:p>
            <a:pPr marL="0" marR="0" lvl="0" indent="0" algn="l" rtl="0">
              <a:lnSpc>
                <a:spcPct val="150000"/>
              </a:lnSpc>
              <a:spcBef>
                <a:spcPts val="0"/>
              </a:spcBef>
              <a:spcAft>
                <a:spcPts val="0"/>
              </a:spcAft>
              <a:buClr>
                <a:schemeClr val="dk1"/>
              </a:buClr>
              <a:buSzPts val="1100"/>
              <a:buFont typeface="Arial"/>
              <a:buNone/>
            </a:pPr>
            <a:r>
              <a:rPr lang="en-US" sz="1500" b="0" i="0" u="none" strike="noStrike" cap="none">
                <a:solidFill>
                  <a:srgbClr val="C00000"/>
                </a:solidFill>
                <a:latin typeface="Raleway"/>
                <a:ea typeface="Raleway"/>
                <a:cs typeface="Raleway"/>
                <a:sym typeface="Raleway"/>
              </a:rPr>
              <a:t>#4 </a:t>
            </a:r>
            <a:r>
              <a:rPr lang="en-US" sz="1500" b="0" i="0" u="none" strike="noStrike" cap="none">
                <a:solidFill>
                  <a:schemeClr val="dk1"/>
                </a:solidFill>
                <a:latin typeface="Raleway"/>
                <a:ea typeface="Raleway"/>
                <a:cs typeface="Raleway"/>
                <a:sym typeface="Raleway"/>
              </a:rPr>
              <a:t>Ensure more regular and inclusive consultation processes and greater feedback on programmatic decisions</a:t>
            </a:r>
            <a:endParaRPr sz="1500" b="0" i="0" u="none" strike="noStrike" cap="none">
              <a:solidFill>
                <a:schemeClr val="dk1"/>
              </a:solidFill>
              <a:latin typeface="Raleway"/>
              <a:ea typeface="Raleway"/>
              <a:cs typeface="Raleway"/>
              <a:sym typeface="Raleway"/>
            </a:endParaRPr>
          </a:p>
          <a:p>
            <a:pPr marL="0" marR="0" lvl="0" indent="0" algn="l" rtl="0">
              <a:lnSpc>
                <a:spcPct val="150000"/>
              </a:lnSpc>
              <a:spcBef>
                <a:spcPts val="0"/>
              </a:spcBef>
              <a:spcAft>
                <a:spcPts val="0"/>
              </a:spcAft>
              <a:buClr>
                <a:schemeClr val="dk1"/>
              </a:buClr>
              <a:buSzPts val="1100"/>
              <a:buFont typeface="Arial"/>
              <a:buNone/>
            </a:pPr>
            <a:r>
              <a:rPr lang="en-US" sz="1500" b="0" i="0" u="none" strike="noStrike" cap="none">
                <a:solidFill>
                  <a:srgbClr val="C00000"/>
                </a:solidFill>
                <a:latin typeface="Raleway"/>
                <a:ea typeface="Raleway"/>
                <a:cs typeface="Raleway"/>
                <a:sym typeface="Raleway"/>
              </a:rPr>
              <a:t>#5 </a:t>
            </a:r>
            <a:r>
              <a:rPr lang="en-US" sz="1500" b="0" i="0" u="none" strike="noStrike" cap="none">
                <a:solidFill>
                  <a:schemeClr val="dk1"/>
                </a:solidFill>
                <a:latin typeface="Raleway"/>
                <a:ea typeface="Raleway"/>
                <a:cs typeface="Raleway"/>
                <a:sym typeface="Raleway"/>
              </a:rPr>
              <a:t>Provide long-term cooperation framework for diverse CSOs</a:t>
            </a:r>
            <a:endParaRPr sz="1500" b="0" i="0" u="none" strike="noStrike" cap="none">
              <a:solidFill>
                <a:schemeClr val="dk1"/>
              </a:solidFill>
              <a:latin typeface="Raleway"/>
              <a:ea typeface="Raleway"/>
              <a:cs typeface="Raleway"/>
              <a:sym typeface="Raleway"/>
            </a:endParaRPr>
          </a:p>
          <a:p>
            <a:pPr marL="0" marR="0" lvl="0" indent="0" algn="l" rtl="0">
              <a:lnSpc>
                <a:spcPct val="150000"/>
              </a:lnSpc>
              <a:spcBef>
                <a:spcPts val="0"/>
              </a:spcBef>
              <a:spcAft>
                <a:spcPts val="0"/>
              </a:spcAft>
              <a:buClr>
                <a:srgbClr val="000000"/>
              </a:buClr>
              <a:buSzPts val="1200"/>
              <a:buFont typeface="Arial"/>
              <a:buNone/>
            </a:pPr>
            <a:r>
              <a:rPr lang="en-US" sz="1500" b="0" i="0" u="none" strike="noStrike" cap="none">
                <a:solidFill>
                  <a:srgbClr val="C00000"/>
                </a:solidFill>
                <a:latin typeface="Raleway"/>
                <a:ea typeface="Raleway"/>
                <a:cs typeface="Raleway"/>
                <a:sym typeface="Raleway"/>
              </a:rPr>
              <a:t>#7</a:t>
            </a:r>
            <a:r>
              <a:rPr lang="en-US" sz="1500" b="0" i="0" u="none" strike="noStrike" cap="none">
                <a:solidFill>
                  <a:schemeClr val="dk1"/>
                </a:solidFill>
                <a:latin typeface="Raleway"/>
                <a:ea typeface="Raleway"/>
                <a:cs typeface="Raleway"/>
                <a:sym typeface="Raleway"/>
              </a:rPr>
              <a:t> Improve access to calls for proposals for CSOs </a:t>
            </a:r>
            <a:endParaRPr sz="1700" b="0" i="0" u="none" strike="noStrike" cap="none">
              <a:solidFill>
                <a:srgbClr val="000000"/>
              </a:solidFill>
              <a:latin typeface="Raleway"/>
              <a:ea typeface="Raleway"/>
              <a:cs typeface="Raleway"/>
              <a:sym typeface="Raleway"/>
            </a:endParaRPr>
          </a:p>
          <a:p>
            <a:pPr marL="0" marR="0" lvl="0" indent="0" algn="l" rtl="0">
              <a:lnSpc>
                <a:spcPct val="150000"/>
              </a:lnSpc>
              <a:spcBef>
                <a:spcPts val="0"/>
              </a:spcBef>
              <a:spcAft>
                <a:spcPts val="0"/>
              </a:spcAft>
              <a:buClr>
                <a:schemeClr val="dk1"/>
              </a:buClr>
              <a:buSzPts val="1100"/>
              <a:buFont typeface="Arial"/>
              <a:buNone/>
            </a:pPr>
            <a:r>
              <a:rPr lang="en-US" sz="1500" b="0" i="0" u="none" strike="noStrike" cap="none">
                <a:solidFill>
                  <a:srgbClr val="C00000"/>
                </a:solidFill>
                <a:latin typeface="Raleway"/>
                <a:ea typeface="Raleway"/>
                <a:cs typeface="Raleway"/>
                <a:sym typeface="Raleway"/>
              </a:rPr>
              <a:t>#8</a:t>
            </a:r>
            <a:r>
              <a:rPr lang="en-US" sz="1500" b="0" i="0" u="none" strike="noStrike" cap="none">
                <a:solidFill>
                  <a:schemeClr val="dk1"/>
                </a:solidFill>
                <a:latin typeface="Raleway"/>
                <a:ea typeface="Raleway"/>
                <a:cs typeface="Raleway"/>
                <a:sym typeface="Raleway"/>
              </a:rPr>
              <a:t> Augment direct and simplified financial support for local CSOs and support for a broader civil society in partner countries. </a:t>
            </a:r>
            <a:endParaRPr sz="1700" b="0" i="0" u="none" strike="noStrike" cap="none">
              <a:solidFill>
                <a:srgbClr val="C91910"/>
              </a:solidFill>
              <a:latin typeface="Raleway"/>
              <a:ea typeface="Raleway"/>
              <a:cs typeface="Raleway"/>
              <a:sym typeface="Raleway"/>
            </a:endParaRPr>
          </a:p>
          <a:p>
            <a:pPr marL="0" marR="0" lvl="0" indent="0" algn="l" rtl="0">
              <a:lnSpc>
                <a:spcPct val="115000"/>
              </a:lnSpc>
              <a:spcBef>
                <a:spcPts val="0"/>
              </a:spcBef>
              <a:spcAft>
                <a:spcPts val="0"/>
              </a:spcAft>
              <a:buClr>
                <a:schemeClr val="dk1"/>
              </a:buClr>
              <a:buSzPts val="1100"/>
              <a:buFont typeface="Arial"/>
              <a:buNone/>
            </a:pPr>
            <a:endParaRPr sz="1400" b="1"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400" b="1" i="0" u="none" strike="noStrike" cap="none">
              <a:solidFill>
                <a:schemeClr val="dk1"/>
              </a:solidFill>
              <a:latin typeface="Calibri"/>
              <a:ea typeface="Calibri"/>
              <a:cs typeface="Calibri"/>
              <a:sym typeface="Calibri"/>
            </a:endParaRPr>
          </a:p>
        </p:txBody>
      </p:sp>
      <p:sp>
        <p:nvSpPr>
          <p:cNvPr id="183" name="Google Shape;183;g2bfaac14652_1_113"/>
          <p:cNvSpPr txBox="1">
            <a:spLocks noGrp="1"/>
          </p:cNvSpPr>
          <p:nvPr>
            <p:ph type="title" idx="4294967295"/>
          </p:nvPr>
        </p:nvSpPr>
        <p:spPr>
          <a:xfrm>
            <a:off x="344025" y="417150"/>
            <a:ext cx="8659800" cy="49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434343"/>
              </a:buClr>
              <a:buSzPts val="2500"/>
              <a:buNone/>
            </a:pPr>
            <a:r>
              <a:rPr lang="en-US" sz="3020" b="1">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Key recommendations </a:t>
            </a:r>
            <a:r>
              <a:rPr lang="en-US" sz="3020" b="1">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7"/>
                  </a:ext>
                </a:extLst>
              </a:rPr>
              <a:t>to the EU</a:t>
            </a:r>
            <a:r>
              <a:rPr lang="en-US" sz="3020" b="1">
                <a:latin typeface="Raleway"/>
                <a:ea typeface="Raleway"/>
                <a:cs typeface="Raleway"/>
                <a:sym typeface="Raleway"/>
              </a:rPr>
              <a:t> Delegations</a:t>
            </a:r>
            <a:endParaRPr sz="3020" b="1">
              <a:latin typeface="Raleway"/>
              <a:ea typeface="Raleway"/>
              <a:cs typeface="Raleway"/>
              <a:sym typeface="Raleway"/>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8" name="Google Shape;188;g3147bda3dbe_0_58"/>
          <p:cNvPicPr preferRelativeResize="0"/>
          <p:nvPr/>
        </p:nvPicPr>
        <p:blipFill rotWithShape="1">
          <a:blip r:embed="rId3">
            <a:alphaModFix/>
          </a:blip>
          <a:srcRect/>
          <a:stretch/>
        </p:blipFill>
        <p:spPr>
          <a:xfrm>
            <a:off x="5705361" y="1049665"/>
            <a:ext cx="3044167" cy="3044167"/>
          </a:xfrm>
          <a:prstGeom prst="rect">
            <a:avLst/>
          </a:prstGeom>
          <a:noFill/>
          <a:ln>
            <a:noFill/>
          </a:ln>
        </p:spPr>
      </p:pic>
      <p:grpSp>
        <p:nvGrpSpPr>
          <p:cNvPr id="189" name="Google Shape;189;g3147bda3dbe_0_58"/>
          <p:cNvGrpSpPr/>
          <p:nvPr/>
        </p:nvGrpSpPr>
        <p:grpSpPr>
          <a:xfrm>
            <a:off x="194848" y="980658"/>
            <a:ext cx="5013202" cy="1092731"/>
            <a:chOff x="4000518" y="2362460"/>
            <a:chExt cx="5691000" cy="1639014"/>
          </a:xfrm>
        </p:grpSpPr>
        <p:cxnSp>
          <p:nvCxnSpPr>
            <p:cNvPr id="190" name="Google Shape;190;g3147bda3dbe_0_58"/>
            <p:cNvCxnSpPr/>
            <p:nvPr/>
          </p:nvCxnSpPr>
          <p:spPr>
            <a:xfrm>
              <a:off x="4000518" y="3114918"/>
              <a:ext cx="5691000" cy="0"/>
            </a:xfrm>
            <a:prstGeom prst="straightConnector1">
              <a:avLst/>
            </a:prstGeom>
            <a:noFill/>
            <a:ln w="25400" cap="flat" cmpd="sng">
              <a:solidFill>
                <a:srgbClr val="C72444"/>
              </a:solidFill>
              <a:prstDash val="solid"/>
              <a:miter lim="800000"/>
              <a:headEnd type="diamond" w="med" len="med"/>
              <a:tailEnd type="triangle" w="med" len="med"/>
            </a:ln>
          </p:spPr>
        </p:cxnSp>
        <p:sp>
          <p:nvSpPr>
            <p:cNvPr id="191" name="Google Shape;191;g3147bda3dbe_0_58"/>
            <p:cNvSpPr txBox="1"/>
            <p:nvPr/>
          </p:nvSpPr>
          <p:spPr>
            <a:xfrm>
              <a:off x="4000518" y="2362460"/>
              <a:ext cx="44109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06060"/>
                </a:buClr>
                <a:buSzPts val="2400"/>
                <a:buFont typeface="Arial"/>
                <a:buNone/>
              </a:pPr>
              <a:r>
                <a:rPr lang="en-US" sz="2400">
                  <a:solidFill>
                    <a:schemeClr val="dk1"/>
                  </a:solidFill>
                  <a:latin typeface="Raleway"/>
                  <a:ea typeface="Raleway"/>
                  <a:cs typeface="Raleway"/>
                  <a:sym typeface="Raleway"/>
                </a:rPr>
                <a:t>G</a:t>
              </a:r>
              <a:r>
                <a:rPr lang="en-US" sz="2400" b="0" i="0" u="none" strike="noStrike" cap="none">
                  <a:solidFill>
                    <a:schemeClr val="dk1"/>
                  </a:solidFill>
                  <a:latin typeface="Raleway"/>
                  <a:ea typeface="Raleway"/>
                  <a:cs typeface="Raleway"/>
                  <a:sym typeface="Raleway"/>
                </a:rPr>
                <a:t>et </a:t>
              </a:r>
              <a:r>
                <a:rPr lang="en-US" sz="2400" b="0" i="0" u="none" strike="noStrike" cap="none">
                  <a:solidFill>
                    <a:srgbClr val="C72444"/>
                  </a:solidFill>
                  <a:latin typeface="Raleway"/>
                  <a:ea typeface="Raleway"/>
                  <a:cs typeface="Raleway"/>
                  <a:sym typeface="Raleway"/>
                </a:rPr>
                <a:t>organised</a:t>
              </a:r>
              <a:endParaRPr sz="2400" b="0" i="0" u="none" strike="noStrike" cap="none">
                <a:solidFill>
                  <a:srgbClr val="C72444"/>
                </a:solidFill>
                <a:latin typeface="Raleway"/>
                <a:ea typeface="Raleway"/>
                <a:cs typeface="Raleway"/>
                <a:sym typeface="Raleway"/>
              </a:endParaRPr>
            </a:p>
          </p:txBody>
        </p:sp>
        <p:sp>
          <p:nvSpPr>
            <p:cNvPr id="192" name="Google Shape;192;g3147bda3dbe_0_58"/>
            <p:cNvSpPr txBox="1"/>
            <p:nvPr/>
          </p:nvSpPr>
          <p:spPr>
            <a:xfrm>
              <a:off x="4000518" y="3309074"/>
              <a:ext cx="56910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US" sz="1200">
                  <a:solidFill>
                    <a:schemeClr val="dk1"/>
                  </a:solidFill>
                  <a:latin typeface="Raleway"/>
                  <a:ea typeface="Raleway"/>
                  <a:cs typeface="Raleway"/>
                  <a:sym typeface="Raleway"/>
                </a:rPr>
                <a:t>Support your </a:t>
              </a:r>
              <a:r>
                <a:rPr lang="en-US" sz="1200" i="0" u="none" strike="noStrike" cap="none">
                  <a:solidFill>
                    <a:schemeClr val="dk1"/>
                  </a:solidFill>
                  <a:latin typeface="Raleway"/>
                  <a:ea typeface="Raleway"/>
                  <a:cs typeface="Raleway"/>
                  <a:sym typeface="Raleway"/>
                </a:rPr>
                <a:t> national platform &amp; engage with </a:t>
              </a:r>
              <a:r>
                <a:rPr lang="en-US" sz="1200">
                  <a:solidFill>
                    <a:schemeClr val="dk1"/>
                  </a:solidFill>
                  <a:latin typeface="Raleway"/>
                  <a:ea typeface="Raleway"/>
                  <a:cs typeface="Raleway"/>
                  <a:sym typeface="Raleway"/>
                </a:rPr>
                <a:t>CONCORD </a:t>
              </a:r>
              <a:r>
                <a:rPr lang="en-US" sz="1200" i="0" u="none" strike="noStrike" cap="none">
                  <a:solidFill>
                    <a:schemeClr val="dk1"/>
                  </a:solidFill>
                  <a:latin typeface="Raleway"/>
                  <a:ea typeface="Raleway"/>
                  <a:cs typeface="Raleway"/>
                  <a:sym typeface="Raleway"/>
                </a:rPr>
                <a:t> to ensure consistency of your programming advocacy and joint positioning.</a:t>
              </a:r>
              <a:endParaRPr sz="1200" i="0" u="none" strike="noStrike" cap="none">
                <a:solidFill>
                  <a:schemeClr val="dk1"/>
                </a:solidFill>
                <a:latin typeface="Raleway"/>
                <a:ea typeface="Raleway"/>
                <a:cs typeface="Raleway"/>
                <a:sym typeface="Raleway"/>
              </a:endParaRPr>
            </a:p>
          </p:txBody>
        </p:sp>
      </p:grpSp>
      <p:grpSp>
        <p:nvGrpSpPr>
          <p:cNvPr id="193" name="Google Shape;193;g3147bda3dbe_0_58"/>
          <p:cNvGrpSpPr/>
          <p:nvPr/>
        </p:nvGrpSpPr>
        <p:grpSpPr>
          <a:xfrm>
            <a:off x="190211" y="3449138"/>
            <a:ext cx="5199892" cy="1768464"/>
            <a:chOff x="3995414" y="2362460"/>
            <a:chExt cx="5692274" cy="3250852"/>
          </a:xfrm>
        </p:grpSpPr>
        <p:cxnSp>
          <p:nvCxnSpPr>
            <p:cNvPr id="194" name="Google Shape;194;g3147bda3dbe_0_58"/>
            <p:cNvCxnSpPr/>
            <p:nvPr/>
          </p:nvCxnSpPr>
          <p:spPr>
            <a:xfrm rot="10800000" flipH="1">
              <a:off x="3995414" y="3054844"/>
              <a:ext cx="5498100" cy="34500"/>
            </a:xfrm>
            <a:prstGeom prst="straightConnector1">
              <a:avLst/>
            </a:prstGeom>
            <a:noFill/>
            <a:ln w="25400" cap="flat" cmpd="sng">
              <a:solidFill>
                <a:srgbClr val="C72444"/>
              </a:solidFill>
              <a:prstDash val="solid"/>
              <a:miter lim="800000"/>
              <a:headEnd type="diamond" w="med" len="med"/>
              <a:tailEnd type="triangle" w="med" len="med"/>
            </a:ln>
          </p:spPr>
        </p:cxnSp>
        <p:sp>
          <p:nvSpPr>
            <p:cNvPr id="195" name="Google Shape;195;g3147bda3dbe_0_58"/>
            <p:cNvSpPr txBox="1"/>
            <p:nvPr/>
          </p:nvSpPr>
          <p:spPr>
            <a:xfrm>
              <a:off x="4000518" y="2362460"/>
              <a:ext cx="4410900" cy="84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06060"/>
                </a:buClr>
                <a:buSzPts val="2400"/>
                <a:buFont typeface="Arial"/>
                <a:buNone/>
              </a:pPr>
              <a:r>
                <a:rPr lang="en-US" sz="2400" b="0" i="0" u="none" strike="noStrike" cap="none">
                  <a:solidFill>
                    <a:schemeClr val="dk1"/>
                  </a:solidFill>
                  <a:latin typeface="Raleway"/>
                  <a:ea typeface="Raleway"/>
                  <a:cs typeface="Raleway"/>
                  <a:sym typeface="Raleway"/>
                </a:rPr>
                <a:t>Be </a:t>
              </a:r>
              <a:r>
                <a:rPr lang="en-US" sz="2400" b="0" i="0" u="none" strike="noStrike" cap="none">
                  <a:solidFill>
                    <a:srgbClr val="C72444"/>
                  </a:solidFill>
                  <a:latin typeface="Raleway"/>
                  <a:ea typeface="Raleway"/>
                  <a:cs typeface="Raleway"/>
                  <a:sym typeface="Raleway"/>
                </a:rPr>
                <a:t>prepared</a:t>
              </a:r>
              <a:endParaRPr sz="2400" b="0" i="0" u="none" strike="noStrike" cap="none">
                <a:solidFill>
                  <a:srgbClr val="C72444"/>
                </a:solidFill>
                <a:latin typeface="Raleway"/>
                <a:ea typeface="Raleway"/>
                <a:cs typeface="Raleway"/>
                <a:sym typeface="Raleway"/>
              </a:endParaRPr>
            </a:p>
          </p:txBody>
        </p:sp>
        <p:sp>
          <p:nvSpPr>
            <p:cNvPr id="196" name="Google Shape;196;g3147bda3dbe_0_58"/>
            <p:cNvSpPr txBox="1"/>
            <p:nvPr/>
          </p:nvSpPr>
          <p:spPr>
            <a:xfrm>
              <a:off x="3996688" y="3406512"/>
              <a:ext cx="5691000" cy="2206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US" sz="1200">
                  <a:solidFill>
                    <a:schemeClr val="dk1"/>
                  </a:solidFill>
                  <a:latin typeface="Raleway"/>
                  <a:ea typeface="Raleway"/>
                  <a:cs typeface="Raleway"/>
                  <a:sym typeface="Raleway"/>
                </a:rPr>
                <a:t>Request and </a:t>
              </a:r>
              <a:r>
                <a:rPr lang="en-US" sz="1200" b="0" i="0" u="none" strike="noStrike" cap="none">
                  <a:solidFill>
                    <a:schemeClr val="dk1"/>
                  </a:solidFill>
                  <a:latin typeface="Raleway"/>
                  <a:ea typeface="Raleway"/>
                  <a:cs typeface="Raleway"/>
                  <a:sym typeface="Raleway"/>
                </a:rPr>
                <a:t>Read </a:t>
              </a:r>
              <a:r>
                <a:rPr lang="en-US" sz="1200">
                  <a:solidFill>
                    <a:schemeClr val="dk1"/>
                  </a:solidFill>
                  <a:latin typeface="Raleway"/>
                  <a:ea typeface="Raleway"/>
                  <a:cs typeface="Raleway"/>
                  <a:sym typeface="Raleway"/>
                </a:rPr>
                <a:t>briefings &amp; reports  to ensure you are up-to-date with what’s at stake for CSOs and to trigger interest for dialogue. </a:t>
              </a:r>
              <a:endParaRPr sz="1200">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1200"/>
                <a:buFont typeface="Arial"/>
                <a:buNone/>
              </a:pPr>
              <a:endParaRPr sz="1200">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1200"/>
                <a:buFont typeface="Arial"/>
                <a:buNone/>
              </a:pPr>
              <a:r>
                <a:rPr lang="en-US" sz="1200">
                  <a:solidFill>
                    <a:schemeClr val="dk1"/>
                  </a:solidFill>
                  <a:latin typeface="Raleway"/>
                  <a:ea typeface="Raleway"/>
                  <a:cs typeface="Raleway"/>
                  <a:sym typeface="Raleway"/>
                </a:rPr>
                <a:t>E.g u</a:t>
              </a:r>
              <a:r>
                <a:rPr lang="en-US" sz="1200" b="0" i="0" u="none" strike="noStrike" cap="none">
                  <a:solidFill>
                    <a:schemeClr val="dk1"/>
                  </a:solidFill>
                  <a:latin typeface="Raleway"/>
                  <a:ea typeface="Raleway"/>
                  <a:cs typeface="Raleway"/>
                  <a:sym typeface="Raleway"/>
                </a:rPr>
                <a:t>se the </a:t>
              </a:r>
              <a:r>
                <a:rPr lang="en-US" sz="1200" b="0" i="0" u="sng" strike="noStrike" cap="none">
                  <a:solidFill>
                    <a:schemeClr val="hlink"/>
                  </a:solidFill>
                  <a:latin typeface="Raleway"/>
                  <a:ea typeface="Raleway"/>
                  <a:cs typeface="Raleway"/>
                  <a:sym typeface="Raleway"/>
                  <a:hlinkClick r:id="rId4"/>
                </a:rPr>
                <a:t>“Lion’s share”</a:t>
              </a:r>
              <a:r>
                <a:rPr lang="en-US" sz="1200" b="0" i="0" u="none" strike="noStrike" cap="none">
                  <a:solidFill>
                    <a:schemeClr val="dk1"/>
                  </a:solidFill>
                  <a:latin typeface="Raleway"/>
                  <a:ea typeface="Raleway"/>
                  <a:cs typeface="Raleway"/>
                  <a:sym typeface="Raleway"/>
                </a:rPr>
                <a:t> /the MFF</a:t>
              </a:r>
              <a:r>
                <a:rPr lang="en-US" sz="1200">
                  <a:solidFill>
                    <a:schemeClr val="dk1"/>
                  </a:solidFill>
                  <a:latin typeface="Raleway"/>
                  <a:ea typeface="Raleway"/>
                  <a:cs typeface="Raleway"/>
                  <a:sym typeface="Raleway"/>
                </a:rPr>
                <a:t> CONCORD upcoming position</a:t>
              </a:r>
              <a:r>
                <a:rPr lang="en-US" sz="1200" b="0" i="0" u="none" strike="noStrike" cap="none">
                  <a:solidFill>
                    <a:schemeClr val="dk1"/>
                  </a:solidFill>
                  <a:latin typeface="Raleway"/>
                  <a:ea typeface="Raleway"/>
                  <a:cs typeface="Raleway"/>
                  <a:sym typeface="Raleway"/>
                </a:rPr>
                <a:t> to draft your concrete/clear messages towards </a:t>
              </a:r>
              <a:r>
                <a:rPr lang="en-US" sz="1200">
                  <a:solidFill>
                    <a:schemeClr val="dk1"/>
                  </a:solidFill>
                  <a:latin typeface="Raleway"/>
                  <a:ea typeface="Raleway"/>
                  <a:cs typeface="Raleway"/>
                  <a:sym typeface="Raleway"/>
                </a:rPr>
                <a:t>your Permanent Representation.</a:t>
              </a:r>
              <a:endParaRPr sz="1200" b="0" i="0" u="none" strike="noStrike" cap="none">
                <a:solidFill>
                  <a:schemeClr val="dk1"/>
                </a:solidFill>
                <a:latin typeface="Raleway"/>
                <a:ea typeface="Raleway"/>
                <a:cs typeface="Raleway"/>
                <a:sym typeface="Raleway"/>
              </a:endParaRPr>
            </a:p>
          </p:txBody>
        </p:sp>
      </p:grpSp>
      <p:grpSp>
        <p:nvGrpSpPr>
          <p:cNvPr id="197" name="Google Shape;197;g3147bda3dbe_0_58"/>
          <p:cNvGrpSpPr/>
          <p:nvPr/>
        </p:nvGrpSpPr>
        <p:grpSpPr>
          <a:xfrm>
            <a:off x="0" y="-213800"/>
            <a:ext cx="9144009" cy="972464"/>
            <a:chOff x="0" y="-56792"/>
            <a:chExt cx="3610380" cy="850800"/>
          </a:xfrm>
        </p:grpSpPr>
        <p:sp>
          <p:nvSpPr>
            <p:cNvPr id="198" name="Google Shape;198;g3147bda3dbe_0_58"/>
            <p:cNvSpPr/>
            <p:nvPr/>
          </p:nvSpPr>
          <p:spPr>
            <a:xfrm>
              <a:off x="0" y="0"/>
              <a:ext cx="3610380" cy="653694"/>
            </a:xfrm>
            <a:custGeom>
              <a:avLst/>
              <a:gdLst/>
              <a:ahLst/>
              <a:cxnLst/>
              <a:rect l="l" t="t" r="r" b="b"/>
              <a:pathLst>
                <a:path w="3610380" h="653694" extrusionOk="0">
                  <a:moveTo>
                    <a:pt x="0" y="0"/>
                  </a:moveTo>
                  <a:lnTo>
                    <a:pt x="3610380" y="0"/>
                  </a:lnTo>
                  <a:lnTo>
                    <a:pt x="3610380" y="653694"/>
                  </a:lnTo>
                  <a:lnTo>
                    <a:pt x="0" y="653694"/>
                  </a:lnTo>
                  <a:close/>
                </a:path>
              </a:pathLst>
            </a:custGeom>
            <a:solidFill>
              <a:srgbClr val="C72444"/>
            </a:solidFill>
            <a:ln>
              <a:noFill/>
            </a:ln>
          </p:spPr>
          <p:txBody>
            <a:bodyPr/>
            <a:lstStyle/>
            <a:p>
              <a:endParaRPr lang="en-US"/>
            </a:p>
          </p:txBody>
        </p:sp>
        <p:sp>
          <p:nvSpPr>
            <p:cNvPr id="199" name="Google Shape;199;g3147bda3dbe_0_58"/>
            <p:cNvSpPr txBox="1"/>
            <p:nvPr/>
          </p:nvSpPr>
          <p:spPr>
            <a:xfrm>
              <a:off x="0" y="-56792"/>
              <a:ext cx="2053200" cy="850800"/>
            </a:xfrm>
            <a:prstGeom prst="rect">
              <a:avLst/>
            </a:prstGeom>
            <a:noFill/>
            <a:ln>
              <a:noFill/>
            </a:ln>
          </p:spPr>
          <p:txBody>
            <a:bodyPr spcFirstLastPara="1" wrap="square" lIns="25400" tIns="25400" rIns="25400" bIns="25400" anchor="ctr" anchorCtr="0">
              <a:noAutofit/>
            </a:bodyPr>
            <a:lstStyle/>
            <a:p>
              <a:pPr marL="0" marR="0" lvl="0" indent="0" algn="l" rtl="0">
                <a:lnSpc>
                  <a:spcPct val="147722"/>
                </a:lnSpc>
                <a:spcBef>
                  <a:spcPts val="0"/>
                </a:spcBef>
                <a:spcAft>
                  <a:spcPts val="0"/>
                </a:spcAft>
                <a:buClr>
                  <a:srgbClr val="000000"/>
                </a:buClr>
                <a:buSzPts val="900"/>
                <a:buFont typeface="Arial"/>
                <a:buNone/>
              </a:pPr>
              <a:r>
                <a:rPr lang="en-US" sz="2600" b="1">
                  <a:solidFill>
                    <a:schemeClr val="lt1"/>
                  </a:solidFill>
                  <a:latin typeface="Raleway"/>
                  <a:ea typeface="Raleway"/>
                  <a:cs typeface="Raleway"/>
                  <a:sym typeface="Raleway"/>
                </a:rPr>
                <a:t>  European level</a:t>
              </a:r>
              <a:endParaRPr sz="2600" b="1" i="0" u="none" strike="noStrike" cap="none">
                <a:solidFill>
                  <a:schemeClr val="lt1"/>
                </a:solidFill>
                <a:latin typeface="Raleway"/>
                <a:ea typeface="Raleway"/>
                <a:cs typeface="Raleway"/>
                <a:sym typeface="Raleway"/>
              </a:endParaRPr>
            </a:p>
          </p:txBody>
        </p:sp>
      </p:grpSp>
      <p:grpSp>
        <p:nvGrpSpPr>
          <p:cNvPr id="200" name="Google Shape;200;g3147bda3dbe_0_58"/>
          <p:cNvGrpSpPr/>
          <p:nvPr/>
        </p:nvGrpSpPr>
        <p:grpSpPr>
          <a:xfrm>
            <a:off x="194840" y="2073402"/>
            <a:ext cx="5407370" cy="1375813"/>
            <a:chOff x="2295348" y="2314125"/>
            <a:chExt cx="7396211" cy="2063616"/>
          </a:xfrm>
        </p:grpSpPr>
        <p:cxnSp>
          <p:nvCxnSpPr>
            <p:cNvPr id="201" name="Google Shape;201;g3147bda3dbe_0_58"/>
            <p:cNvCxnSpPr/>
            <p:nvPr/>
          </p:nvCxnSpPr>
          <p:spPr>
            <a:xfrm rot="10800000" flipH="1">
              <a:off x="2348008" y="2974711"/>
              <a:ext cx="6577200" cy="31800"/>
            </a:xfrm>
            <a:prstGeom prst="straightConnector1">
              <a:avLst/>
            </a:prstGeom>
            <a:noFill/>
            <a:ln w="25400" cap="flat" cmpd="sng">
              <a:solidFill>
                <a:srgbClr val="C72444"/>
              </a:solidFill>
              <a:prstDash val="solid"/>
              <a:miter lim="800000"/>
              <a:headEnd type="diamond" w="med" len="med"/>
              <a:tailEnd type="triangle" w="med" len="med"/>
            </a:ln>
          </p:spPr>
        </p:cxnSp>
        <p:sp>
          <p:nvSpPr>
            <p:cNvPr id="202" name="Google Shape;202;g3147bda3dbe_0_58"/>
            <p:cNvSpPr txBox="1"/>
            <p:nvPr/>
          </p:nvSpPr>
          <p:spPr>
            <a:xfrm>
              <a:off x="2295348" y="2314125"/>
              <a:ext cx="4410900" cy="692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06060"/>
                </a:buClr>
                <a:buSzPts val="2400"/>
                <a:buFont typeface="Arial"/>
                <a:buNone/>
              </a:pPr>
              <a:r>
                <a:rPr lang="en-US" sz="2400" b="0" i="0" u="none" strike="noStrike" cap="none">
                  <a:solidFill>
                    <a:schemeClr val="accent2"/>
                  </a:solidFill>
                  <a:latin typeface="Raleway"/>
                  <a:ea typeface="Raleway"/>
                  <a:cs typeface="Raleway"/>
                  <a:sym typeface="Raleway"/>
                </a:rPr>
                <a:t>Reach </a:t>
              </a:r>
              <a:r>
                <a:rPr lang="en-US" sz="2400" b="0" i="0" u="none" strike="noStrike" cap="none">
                  <a:solidFill>
                    <a:srgbClr val="C72444"/>
                  </a:solidFill>
                  <a:latin typeface="Raleway"/>
                  <a:ea typeface="Raleway"/>
                  <a:cs typeface="Raleway"/>
                  <a:sym typeface="Raleway"/>
                </a:rPr>
                <a:t>out</a:t>
              </a:r>
              <a:endParaRPr sz="2400" b="0" i="0" u="none" strike="noStrike" cap="none">
                <a:solidFill>
                  <a:srgbClr val="C72444"/>
                </a:solidFill>
                <a:latin typeface="Raleway"/>
                <a:ea typeface="Raleway"/>
                <a:cs typeface="Raleway"/>
                <a:sym typeface="Raleway"/>
              </a:endParaRPr>
            </a:p>
          </p:txBody>
        </p:sp>
        <p:sp>
          <p:nvSpPr>
            <p:cNvPr id="203" name="Google Shape;203;g3147bda3dbe_0_58"/>
            <p:cNvSpPr txBox="1"/>
            <p:nvPr/>
          </p:nvSpPr>
          <p:spPr>
            <a:xfrm>
              <a:off x="2295359" y="3223341"/>
              <a:ext cx="7396200" cy="1154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US" sz="1100">
                  <a:solidFill>
                    <a:schemeClr val="dk1"/>
                  </a:solidFill>
                  <a:latin typeface="Raleway"/>
                  <a:ea typeface="Raleway"/>
                  <a:cs typeface="Raleway"/>
                  <a:sym typeface="Raleway"/>
                </a:rPr>
                <a:t>Your country’s Permanent representation and relevant Ministries to international development portfolios are your target. Make sure you engage in a regular dialogue with them to raise CSO funding concerns and influence relevant decision making processes. </a:t>
              </a:r>
              <a:endParaRPr sz="1100">
                <a:solidFill>
                  <a:schemeClr val="dk1"/>
                </a:solidFill>
                <a:latin typeface="Raleway"/>
                <a:ea typeface="Raleway"/>
                <a:cs typeface="Raleway"/>
                <a:sym typeface="Raleway"/>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g2bfaac14652_1_109"/>
          <p:cNvPicPr preferRelativeResize="0"/>
          <p:nvPr/>
        </p:nvPicPr>
        <p:blipFill rotWithShape="1">
          <a:blip r:embed="rId3">
            <a:alphaModFix/>
          </a:blip>
          <a:srcRect/>
          <a:stretch/>
        </p:blipFill>
        <p:spPr>
          <a:xfrm>
            <a:off x="-76200" y="-191275"/>
            <a:ext cx="9296400" cy="52292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g2bdab48a349_0_8"/>
          <p:cNvSpPr txBox="1">
            <a:spLocks noGrp="1"/>
          </p:cNvSpPr>
          <p:nvPr>
            <p:ph type="subTitle" idx="4294967295"/>
          </p:nvPr>
        </p:nvSpPr>
        <p:spPr>
          <a:xfrm>
            <a:off x="-22800" y="1398325"/>
            <a:ext cx="6742500" cy="2556600"/>
          </a:xfrm>
          <a:prstGeom prst="rect">
            <a:avLst/>
          </a:prstGeom>
          <a:noFill/>
          <a:ln>
            <a:noFill/>
          </a:ln>
        </p:spPr>
        <p:txBody>
          <a:bodyPr spcFirstLastPara="1" wrap="square" lIns="91425" tIns="91425" rIns="91425" bIns="91425" anchor="t" anchorCtr="0">
            <a:noAutofit/>
          </a:bodyPr>
          <a:lstStyle/>
          <a:p>
            <a:pPr marL="467360" marR="0" lvl="0" indent="-355600" algn="l" rtl="0">
              <a:lnSpc>
                <a:spcPct val="150000"/>
              </a:lnSpc>
              <a:spcBef>
                <a:spcPts val="0"/>
              </a:spcBef>
              <a:spcAft>
                <a:spcPts val="0"/>
              </a:spcAft>
              <a:buClr>
                <a:schemeClr val="dk1"/>
              </a:buClr>
              <a:buSzPts val="1840"/>
              <a:buFont typeface="Arial"/>
              <a:buAutoNum type="arabicPeriod"/>
            </a:pPr>
            <a:r>
              <a:rPr lang="en-US" sz="1840" b="0" i="0" u="none" strike="noStrike" cap="none">
                <a:solidFill>
                  <a:schemeClr val="dk1"/>
                </a:solidFill>
                <a:latin typeface="Arial"/>
                <a:ea typeface="Arial"/>
                <a:cs typeface="Arial"/>
                <a:sym typeface="Arial"/>
              </a:rPr>
              <a:t>EU &amp; its budget </a:t>
            </a:r>
            <a:endParaRPr sz="2600" b="0" i="0" u="none" strike="noStrike" cap="none">
              <a:solidFill>
                <a:schemeClr val="dk2"/>
              </a:solidFill>
              <a:latin typeface="Arial"/>
              <a:ea typeface="Arial"/>
              <a:cs typeface="Arial"/>
              <a:sym typeface="Arial"/>
            </a:endParaRPr>
          </a:p>
          <a:p>
            <a:pPr marL="467360" marR="0" lvl="0" indent="-355600" algn="l" rtl="0">
              <a:lnSpc>
                <a:spcPct val="150000"/>
              </a:lnSpc>
              <a:spcBef>
                <a:spcPts val="0"/>
              </a:spcBef>
              <a:spcAft>
                <a:spcPts val="0"/>
              </a:spcAft>
              <a:buClr>
                <a:schemeClr val="dk1"/>
              </a:buClr>
              <a:buSzPts val="1840"/>
              <a:buFont typeface="Arial"/>
              <a:buAutoNum type="arabicPeriod"/>
            </a:pPr>
            <a:r>
              <a:rPr lang="en-US" sz="1840" b="0" i="0" u="none" strike="noStrike" cap="none">
                <a:solidFill>
                  <a:schemeClr val="dk1"/>
                </a:solidFill>
                <a:latin typeface="Arial"/>
                <a:ea typeface="Arial"/>
                <a:cs typeface="Arial"/>
                <a:sym typeface="Arial"/>
              </a:rPr>
              <a:t>Programming matters: What is programming about? </a:t>
            </a:r>
            <a:endParaRPr sz="2600" b="0" i="0" u="none" strike="noStrike" cap="none">
              <a:solidFill>
                <a:schemeClr val="dk2"/>
              </a:solidFill>
              <a:latin typeface="Arial"/>
              <a:ea typeface="Arial"/>
              <a:cs typeface="Arial"/>
              <a:sym typeface="Arial"/>
            </a:endParaRPr>
          </a:p>
          <a:p>
            <a:pPr marL="467360" marR="0" lvl="0" indent="-355600" algn="l" rtl="0">
              <a:lnSpc>
                <a:spcPct val="150000"/>
              </a:lnSpc>
              <a:spcBef>
                <a:spcPts val="0"/>
              </a:spcBef>
              <a:spcAft>
                <a:spcPts val="0"/>
              </a:spcAft>
              <a:buClr>
                <a:schemeClr val="dk1"/>
              </a:buClr>
              <a:buSzPts val="1840"/>
              <a:buFont typeface="Arial"/>
              <a:buAutoNum type="arabicPeriod"/>
            </a:pPr>
            <a:r>
              <a:rPr lang="en-US" sz="1840" b="0" i="0" u="none" strike="noStrike" cap="none">
                <a:solidFill>
                  <a:schemeClr val="dk1"/>
                </a:solidFill>
                <a:latin typeface="Arial"/>
                <a:ea typeface="Arial"/>
                <a:cs typeface="Arial"/>
                <a:sym typeface="Arial"/>
              </a:rPr>
              <a:t>Current EU CSO funding trends: Focus on the findings of the Lion’s share report</a:t>
            </a:r>
            <a:endParaRPr sz="2600" b="0" i="0" u="none" strike="noStrike" cap="none">
              <a:solidFill>
                <a:schemeClr val="dk2"/>
              </a:solidFill>
              <a:latin typeface="Arial"/>
              <a:ea typeface="Arial"/>
              <a:cs typeface="Arial"/>
              <a:sym typeface="Arial"/>
            </a:endParaRPr>
          </a:p>
          <a:p>
            <a:pPr marL="467360" marR="0" lvl="0" indent="-355600" algn="l" rtl="0">
              <a:lnSpc>
                <a:spcPct val="150000"/>
              </a:lnSpc>
              <a:spcBef>
                <a:spcPts val="0"/>
              </a:spcBef>
              <a:spcAft>
                <a:spcPts val="0"/>
              </a:spcAft>
              <a:buClr>
                <a:schemeClr val="dk1"/>
              </a:buClr>
              <a:buSzPts val="1840"/>
              <a:buFont typeface="Arial"/>
              <a:buAutoNum type="arabicPeriod"/>
            </a:pPr>
            <a:r>
              <a:rPr lang="en-US" sz="1840">
                <a:solidFill>
                  <a:schemeClr val="dk1"/>
                </a:solidFill>
                <a:latin typeface="Arial"/>
                <a:ea typeface="Arial"/>
                <a:cs typeface="Arial"/>
                <a:sym typeface="Arial"/>
              </a:rPr>
              <a:t>Mid-term review of the programming: Fresh from the press</a:t>
            </a:r>
            <a:endParaRPr sz="1840">
              <a:solidFill>
                <a:schemeClr val="dk1"/>
              </a:solidFill>
              <a:latin typeface="Arial"/>
              <a:ea typeface="Arial"/>
              <a:cs typeface="Arial"/>
              <a:sym typeface="Arial"/>
            </a:endParaRPr>
          </a:p>
          <a:p>
            <a:pPr marL="467360" marR="0" lvl="0" indent="-355600" algn="l" rtl="0">
              <a:lnSpc>
                <a:spcPct val="150000"/>
              </a:lnSpc>
              <a:spcBef>
                <a:spcPts val="0"/>
              </a:spcBef>
              <a:spcAft>
                <a:spcPts val="0"/>
              </a:spcAft>
              <a:buClr>
                <a:schemeClr val="dk1"/>
              </a:buClr>
              <a:buSzPts val="1840"/>
              <a:buFont typeface="Arial"/>
              <a:buAutoNum type="arabicPeriod"/>
            </a:pPr>
            <a:r>
              <a:rPr lang="en-US" sz="1840" b="0" i="0" u="none" strike="noStrike" cap="none">
                <a:solidFill>
                  <a:schemeClr val="dk1"/>
                </a:solidFill>
                <a:latin typeface="Arial"/>
                <a:ea typeface="Arial"/>
                <a:cs typeface="Arial"/>
                <a:sym typeface="Arial"/>
              </a:rPr>
              <a:t>CSOs have a role: How to engage in influencing </a:t>
            </a:r>
            <a:r>
              <a:rPr lang="en-US" sz="1840">
                <a:solidFill>
                  <a:schemeClr val="dk1"/>
                </a:solidFill>
                <a:latin typeface="Arial"/>
                <a:ea typeface="Arial"/>
                <a:cs typeface="Arial"/>
                <a:sym typeface="Arial"/>
              </a:rPr>
              <a:t>the funding landscape</a:t>
            </a:r>
            <a:endParaRPr sz="1840" b="0" i="0" u="none" strike="noStrike" cap="none">
              <a:solidFill>
                <a:schemeClr val="dk1"/>
              </a:solidFill>
              <a:latin typeface="Arial"/>
              <a:ea typeface="Arial"/>
              <a:cs typeface="Arial"/>
              <a:sym typeface="Arial"/>
            </a:endParaRPr>
          </a:p>
        </p:txBody>
      </p:sp>
      <p:sp>
        <p:nvSpPr>
          <p:cNvPr id="50" name="Google Shape;50;g2bdab48a349_0_8"/>
          <p:cNvSpPr txBox="1"/>
          <p:nvPr/>
        </p:nvSpPr>
        <p:spPr>
          <a:xfrm>
            <a:off x="463550" y="490875"/>
            <a:ext cx="3000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chemeClr val="dk1"/>
                </a:solidFill>
                <a:latin typeface="Raleway ExtraBold"/>
                <a:ea typeface="Raleway ExtraBold"/>
                <a:cs typeface="Raleway ExtraBold"/>
                <a:sym typeface="Raleway ExtraBold"/>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Content </a:t>
            </a:r>
            <a:endParaRPr sz="1900" b="0" i="0" u="none" strike="noStrike" cap="none">
              <a:solidFill>
                <a:srgbClr val="000000"/>
              </a:solidFill>
              <a:latin typeface="Arial"/>
              <a:ea typeface="Arial"/>
              <a:cs typeface="Arial"/>
              <a:sym typeface="Arial"/>
            </a:endParaRPr>
          </a:p>
        </p:txBody>
      </p:sp>
      <p:sp>
        <p:nvSpPr>
          <p:cNvPr id="51" name="Google Shape;51;g2bdab48a349_0_8"/>
          <p:cNvSpPr/>
          <p:nvPr/>
        </p:nvSpPr>
        <p:spPr>
          <a:xfrm>
            <a:off x="4466550" y="99450"/>
            <a:ext cx="1212300" cy="1212300"/>
          </a:xfrm>
          <a:prstGeom prst="ellipse">
            <a:avLst/>
          </a:prstGeom>
          <a:solidFill>
            <a:srgbClr val="C72444"/>
          </a:solidFill>
          <a:ln w="9525"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2" name="Google Shape;52;g2bdab48a349_0_8"/>
          <p:cNvSpPr/>
          <p:nvPr/>
        </p:nvSpPr>
        <p:spPr>
          <a:xfrm>
            <a:off x="5523100" y="1138225"/>
            <a:ext cx="479700" cy="479700"/>
          </a:xfrm>
          <a:prstGeom prst="ellipse">
            <a:avLst/>
          </a:prstGeom>
          <a:solidFill>
            <a:srgbClr val="D9A938"/>
          </a:solidFill>
          <a:ln w="9525" cap="flat" cmpd="sng">
            <a:solidFill>
              <a:srgbClr val="D9A938"/>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3" name="Google Shape;53;g2bdab48a349_0_8"/>
          <p:cNvSpPr/>
          <p:nvPr/>
        </p:nvSpPr>
        <p:spPr>
          <a:xfrm>
            <a:off x="6452550" y="3152725"/>
            <a:ext cx="1835100" cy="1835100"/>
          </a:xfrm>
          <a:prstGeom prst="ellipse">
            <a:avLst/>
          </a:prstGeom>
          <a:solidFill>
            <a:srgbClr val="A7371E"/>
          </a:solidFill>
          <a:ln w="9525" cap="flat" cmpd="sng">
            <a:solidFill>
              <a:srgbClr val="A7371E"/>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4" name="Google Shape;54;g2bdab48a349_0_8"/>
          <p:cNvSpPr/>
          <p:nvPr/>
        </p:nvSpPr>
        <p:spPr>
          <a:xfrm>
            <a:off x="4572000" y="4041500"/>
            <a:ext cx="479700" cy="479700"/>
          </a:xfrm>
          <a:prstGeom prst="ellipse">
            <a:avLst/>
          </a:prstGeom>
          <a:solidFill>
            <a:srgbClr val="C91D10"/>
          </a:solidFill>
          <a:ln w="9525" cap="flat" cmpd="sng">
            <a:solidFill>
              <a:srgbClr val="C9191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5" name="Google Shape;55;g2bdab48a349_0_8"/>
          <p:cNvSpPr/>
          <p:nvPr/>
        </p:nvSpPr>
        <p:spPr>
          <a:xfrm>
            <a:off x="3031350" y="692025"/>
            <a:ext cx="244200" cy="244200"/>
          </a:xfrm>
          <a:prstGeom prst="ellipse">
            <a:avLst/>
          </a:prstGeom>
          <a:solidFill>
            <a:srgbClr val="F0AB51"/>
          </a:solidFill>
          <a:ln w="9525" cap="flat" cmpd="sng">
            <a:solidFill>
              <a:srgbClr val="F0AB5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56" name="Google Shape;56;g2bdab48a349_0_8"/>
          <p:cNvPicPr preferRelativeResize="0"/>
          <p:nvPr/>
        </p:nvPicPr>
        <p:blipFill rotWithShape="1">
          <a:blip r:embed="rId3">
            <a:alphaModFix/>
          </a:blip>
          <a:srcRect/>
          <a:stretch/>
        </p:blipFill>
        <p:spPr>
          <a:xfrm>
            <a:off x="6452550" y="-312100"/>
            <a:ext cx="3380350" cy="33803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g2bfaac14652_1_134"/>
          <p:cNvPicPr preferRelativeResize="0"/>
          <p:nvPr/>
        </p:nvPicPr>
        <p:blipFill rotWithShape="1">
          <a:blip r:embed="rId3">
            <a:alphaModFix/>
          </a:blip>
          <a:srcRect/>
          <a:stretch/>
        </p:blipFill>
        <p:spPr>
          <a:xfrm>
            <a:off x="805588" y="1507325"/>
            <a:ext cx="7532815" cy="3170550"/>
          </a:xfrm>
          <a:prstGeom prst="rect">
            <a:avLst/>
          </a:prstGeom>
          <a:noFill/>
          <a:ln>
            <a:noFill/>
          </a:ln>
        </p:spPr>
      </p:pic>
      <p:sp>
        <p:nvSpPr>
          <p:cNvPr id="214" name="Google Shape;214;g2bfaac14652_1_134"/>
          <p:cNvSpPr txBox="1">
            <a:spLocks noGrp="1"/>
          </p:cNvSpPr>
          <p:nvPr>
            <p:ph type="title" idx="4294967295"/>
          </p:nvPr>
        </p:nvSpPr>
        <p:spPr>
          <a:xfrm>
            <a:off x="805600" y="797700"/>
            <a:ext cx="7332300" cy="4929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99206"/>
              <a:buNone/>
            </a:pPr>
            <a:r>
              <a:rPr lang="en-US"/>
              <a:t>Our members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g2bfaac14652_1_5"/>
          <p:cNvSpPr txBox="1"/>
          <p:nvPr/>
        </p:nvSpPr>
        <p:spPr>
          <a:xfrm>
            <a:off x="381675" y="436200"/>
            <a:ext cx="5296200" cy="623400"/>
          </a:xfrm>
          <a:prstGeom prst="rect">
            <a:avLst/>
          </a:prstGeom>
          <a:noFill/>
          <a:ln>
            <a:noFill/>
          </a:ln>
        </p:spPr>
        <p:txBody>
          <a:bodyPr spcFirstLastPara="1" wrap="square" lIns="91425" tIns="91425" rIns="91425" bIns="91425" anchor="t" anchorCtr="0">
            <a:spAutoFit/>
          </a:bodyPr>
          <a:lstStyle/>
          <a:p>
            <a:pPr marL="0" marR="0" lvl="0" indent="0" algn="l" rtl="0">
              <a:lnSpc>
                <a:spcPct val="95000"/>
              </a:lnSpc>
              <a:spcBef>
                <a:spcPts val="0"/>
              </a:spcBef>
              <a:spcAft>
                <a:spcPts val="0"/>
              </a:spcAft>
              <a:buClr>
                <a:srgbClr val="000000"/>
              </a:buClr>
              <a:buSzPts val="3000"/>
              <a:buFont typeface="Arial"/>
              <a:buNone/>
            </a:pPr>
            <a:r>
              <a:rPr lang="en-US" sz="30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EU and its </a:t>
            </a:r>
            <a:r>
              <a:rPr lang="en-US" sz="30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budget</a:t>
            </a:r>
            <a:endParaRPr sz="800" b="0" i="0" u="none" strike="noStrike" cap="none">
              <a:solidFill>
                <a:srgbClr val="000000"/>
              </a:solidFill>
              <a:latin typeface="Arial"/>
              <a:ea typeface="Arial"/>
              <a:cs typeface="Arial"/>
              <a:sym typeface="Arial"/>
            </a:endParaRPr>
          </a:p>
        </p:txBody>
      </p:sp>
      <p:sp>
        <p:nvSpPr>
          <p:cNvPr id="62" name="Google Shape;62;g2bfaac14652_1_5"/>
          <p:cNvSpPr txBox="1"/>
          <p:nvPr/>
        </p:nvSpPr>
        <p:spPr>
          <a:xfrm>
            <a:off x="381675" y="1490350"/>
            <a:ext cx="5296200" cy="3124500"/>
          </a:xfrm>
          <a:prstGeom prst="rect">
            <a:avLst/>
          </a:prstGeom>
          <a:noFill/>
          <a:ln>
            <a:noFill/>
          </a:ln>
        </p:spPr>
        <p:txBody>
          <a:bodyPr spcFirstLastPara="1" wrap="square" lIns="91425" tIns="91425" rIns="91425" bIns="91425" anchor="t" anchorCtr="0">
            <a:spAutoFit/>
          </a:bodyPr>
          <a:lstStyle/>
          <a:p>
            <a:pPr marL="0" marR="0" lvl="0" indent="0" algn="l" rtl="0">
              <a:lnSpc>
                <a:spcPct val="95000"/>
              </a:lnSpc>
              <a:spcBef>
                <a:spcPts val="1200"/>
              </a:spcBef>
              <a:spcAft>
                <a:spcPts val="0"/>
              </a:spcAft>
              <a:buClr>
                <a:srgbClr val="000000"/>
              </a:buClr>
              <a:buSzPts val="1800"/>
              <a:buFont typeface="Arial"/>
              <a:buNone/>
            </a:pP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The </a:t>
            </a:r>
            <a:r>
              <a:rPr lang="en-US" sz="18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Multiannual Financial Framework (MFF) defines the EU budget for 7 years</a:t>
            </a: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the current budget covers 2021-2027. </a:t>
            </a:r>
            <a:endParaRPr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endParaRPr>
          </a:p>
          <a:p>
            <a:pPr marL="0" marR="0" lvl="0" indent="0" algn="l" rtl="0">
              <a:lnSpc>
                <a:spcPct val="95000"/>
              </a:lnSpc>
              <a:spcBef>
                <a:spcPts val="1200"/>
              </a:spcBef>
              <a:spcAft>
                <a:spcPts val="0"/>
              </a:spcAft>
              <a:buClr>
                <a:srgbClr val="000000"/>
              </a:buClr>
              <a:buSzPts val="1800"/>
              <a:buFont typeface="Arial"/>
              <a:buNone/>
            </a:pP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It encompasses different headings, including heading 6</a:t>
            </a: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 </a:t>
            </a:r>
            <a:r>
              <a:rPr lang="en-US" sz="18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about 10% of the EU’s total budget, </a:t>
            </a:r>
            <a:r>
              <a:rPr lang="en-US" sz="18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dedicated to External Cooperation of the EU</a:t>
            </a: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 with third countries</a:t>
            </a: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 </a:t>
            </a:r>
            <a:endParaRPr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endParaRPr>
          </a:p>
          <a:p>
            <a:pPr marL="0" marR="0" lvl="0" indent="0" algn="l" rtl="0">
              <a:lnSpc>
                <a:spcPct val="95000"/>
              </a:lnSpc>
              <a:spcBef>
                <a:spcPts val="1200"/>
              </a:spcBef>
              <a:spcAft>
                <a:spcPts val="0"/>
              </a:spcAft>
              <a:buClr>
                <a:srgbClr val="000000"/>
              </a:buClr>
              <a:buSzPts val="1800"/>
              <a:buFont typeface="Arial"/>
              <a:buNone/>
            </a:pPr>
            <a:r>
              <a:rPr lang="en-US" sz="18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Heading 6</a:t>
            </a:r>
            <a:r>
              <a:rPr lang="en-US" sz="18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 includes</a:t>
            </a: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 the Neighbourhood, development and international cooperation instrument </a:t>
            </a:r>
            <a:r>
              <a:rPr lang="en-US" sz="1800" b="1"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(NDICI - Global Europe)</a:t>
            </a:r>
            <a:r>
              <a:rPr lang="en-US" sz="18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 </a:t>
            </a:r>
            <a:endParaRPr sz="1800" b="0" i="0" u="none" strike="noStrike" cap="none">
              <a:solidFill>
                <a:srgbClr val="000000"/>
              </a:solidFill>
              <a:latin typeface="Arial"/>
              <a:ea typeface="Arial"/>
              <a:cs typeface="Arial"/>
              <a:sym typeface="Arial"/>
            </a:endParaRPr>
          </a:p>
        </p:txBody>
      </p:sp>
      <p:pic>
        <p:nvPicPr>
          <p:cNvPr id="63" name="Google Shape;63;g2bfaac14652_1_5"/>
          <p:cNvPicPr preferRelativeResize="0"/>
          <p:nvPr/>
        </p:nvPicPr>
        <p:blipFill rotWithShape="1">
          <a:blip r:embed="rId3">
            <a:alphaModFix/>
          </a:blip>
          <a:srcRect/>
          <a:stretch/>
        </p:blipFill>
        <p:spPr>
          <a:xfrm>
            <a:off x="6211950" y="190500"/>
            <a:ext cx="2381250" cy="4762500"/>
          </a:xfrm>
          <a:prstGeom prst="rect">
            <a:avLst/>
          </a:prstGeom>
          <a:noFill/>
          <a:ln>
            <a:noFill/>
          </a:ln>
        </p:spPr>
      </p:pic>
      <p:sp>
        <p:nvSpPr>
          <p:cNvPr id="64" name="Google Shape;64;g2bfaac14652_1_5"/>
          <p:cNvSpPr/>
          <p:nvPr/>
        </p:nvSpPr>
        <p:spPr>
          <a:xfrm>
            <a:off x="6021225" y="190500"/>
            <a:ext cx="2762700" cy="4762500"/>
          </a:xfrm>
          <a:prstGeom prst="rect">
            <a:avLst/>
          </a:prstGeom>
          <a:noFill/>
          <a:ln w="19050"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Google Shape;69;g2bfaac14652_1_142"/>
          <p:cNvPicPr preferRelativeResize="0"/>
          <p:nvPr/>
        </p:nvPicPr>
        <p:blipFill rotWithShape="1">
          <a:blip r:embed="rId3">
            <a:alphaModFix/>
          </a:blip>
          <a:srcRect/>
          <a:stretch/>
        </p:blipFill>
        <p:spPr>
          <a:xfrm>
            <a:off x="270925" y="152400"/>
            <a:ext cx="8602133" cy="4838700"/>
          </a:xfrm>
          <a:prstGeom prst="rect">
            <a:avLst/>
          </a:prstGeom>
          <a:noFill/>
          <a:ln>
            <a:noFill/>
          </a:ln>
        </p:spPr>
      </p:pic>
      <p:sp>
        <p:nvSpPr>
          <p:cNvPr id="70" name="Google Shape;70;g2bfaac14652_1_142"/>
          <p:cNvSpPr txBox="1"/>
          <p:nvPr/>
        </p:nvSpPr>
        <p:spPr>
          <a:xfrm>
            <a:off x="454375" y="0"/>
            <a:ext cx="90573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1"/>
                </a:solidFill>
                <a:latin typeface="Raleway ExtraBold"/>
                <a:ea typeface="Raleway ExtraBold"/>
                <a:cs typeface="Raleway ExtraBold"/>
                <a:sym typeface="Raleway ExtraBold"/>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NDICI- Global Europe Financial Architecture</a:t>
            </a:r>
            <a:endParaRPr sz="3200" b="0" i="0" u="none" strike="noStrike" cap="non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pic>
        <p:nvPicPr>
          <p:cNvPr id="75" name="Google Shape;75;g2bfaac14652_1_40"/>
          <p:cNvPicPr preferRelativeResize="0"/>
          <p:nvPr/>
        </p:nvPicPr>
        <p:blipFill rotWithShape="1">
          <a:blip r:embed="rId3">
            <a:alphaModFix/>
          </a:blip>
          <a:srcRect t="18810"/>
          <a:stretch/>
        </p:blipFill>
        <p:spPr>
          <a:xfrm>
            <a:off x="-118525" y="980225"/>
            <a:ext cx="9262526" cy="4229950"/>
          </a:xfrm>
          <a:prstGeom prst="rect">
            <a:avLst/>
          </a:prstGeom>
          <a:noFill/>
          <a:ln>
            <a:noFill/>
          </a:ln>
        </p:spPr>
      </p:pic>
      <p:sp>
        <p:nvSpPr>
          <p:cNvPr id="76" name="Google Shape;76;g2bfaac14652_1_40"/>
          <p:cNvSpPr txBox="1"/>
          <p:nvPr/>
        </p:nvSpPr>
        <p:spPr>
          <a:xfrm>
            <a:off x="174138" y="210900"/>
            <a:ext cx="8677200" cy="585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600" b="0" i="0" u="none" strike="noStrike" cap="none">
                <a:solidFill>
                  <a:schemeClr val="dk1"/>
                </a:solidFill>
                <a:latin typeface="Raleway ExtraBold"/>
                <a:ea typeface="Raleway ExtraBold"/>
                <a:cs typeface="Raleway ExtraBold"/>
                <a:sym typeface="Raleway ExtraBold"/>
              </a:rPr>
              <a:t>Development cooperation: key targets</a:t>
            </a:r>
            <a:endParaRPr sz="1500" b="0" i="0" u="none" strike="noStrike" cap="none">
              <a:solidFill>
                <a:srgbClr val="000000"/>
              </a:solidFill>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g2bfaac14652_1_46"/>
          <p:cNvSpPr/>
          <p:nvPr/>
        </p:nvSpPr>
        <p:spPr>
          <a:xfrm>
            <a:off x="-24575" y="-18350"/>
            <a:ext cx="7435500" cy="5143500"/>
          </a:xfrm>
          <a:prstGeom prst="rect">
            <a:avLst/>
          </a:prstGeom>
          <a:solidFill>
            <a:srgbClr val="C72444"/>
          </a:solidFill>
          <a:ln w="9525"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2" name="Google Shape;82;g2bfaac14652_1_46"/>
          <p:cNvSpPr txBox="1"/>
          <p:nvPr/>
        </p:nvSpPr>
        <p:spPr>
          <a:xfrm>
            <a:off x="506975" y="1259750"/>
            <a:ext cx="5152800" cy="1237500"/>
          </a:xfrm>
          <a:prstGeom prst="rect">
            <a:avLst/>
          </a:prstGeom>
          <a:noFill/>
          <a:ln>
            <a:noFill/>
          </a:ln>
        </p:spPr>
        <p:txBody>
          <a:bodyPr spcFirstLastPara="1" wrap="square" lIns="91425" tIns="91425" rIns="91425" bIns="91425" anchor="t" anchorCtr="0">
            <a:spAutoFit/>
          </a:bodyPr>
          <a:lstStyle/>
          <a:p>
            <a:pPr marL="0" marR="0" lvl="0" indent="0" algn="l" rtl="0">
              <a:lnSpc>
                <a:spcPct val="95000"/>
              </a:lnSpc>
              <a:spcBef>
                <a:spcPts val="0"/>
              </a:spcBef>
              <a:spcAft>
                <a:spcPts val="0"/>
              </a:spcAft>
              <a:buClr>
                <a:srgbClr val="000000"/>
              </a:buClr>
              <a:buSzPts val="3600"/>
              <a:buFont typeface="Arial"/>
              <a:buNone/>
            </a:pPr>
            <a:r>
              <a:rPr lang="en-US" sz="3600" b="1" i="0" u="none" strike="noStrike" cap="none">
                <a:solidFill>
                  <a:schemeClr val="lt1"/>
                </a:solidFill>
                <a:latin typeface="Raleway"/>
                <a:ea typeface="Raleway"/>
                <a:cs typeface="Raleway"/>
                <a:sym typeface="Raleway"/>
              </a:rPr>
              <a:t>Programming matters: What is it about?</a:t>
            </a:r>
            <a:endParaRPr sz="3500" b="0" i="0" u="none" strike="noStrike" cap="none">
              <a:solidFill>
                <a:schemeClr val="lt1"/>
              </a:solidFill>
              <a:latin typeface="Raleway Black"/>
              <a:ea typeface="Raleway Black"/>
              <a:cs typeface="Raleway Black"/>
              <a:sym typeface="Raleway Black"/>
            </a:endParaRPr>
          </a:p>
        </p:txBody>
      </p:sp>
      <p:sp>
        <p:nvSpPr>
          <p:cNvPr id="83" name="Google Shape;83;g2bfaac14652_1_46"/>
          <p:cNvSpPr txBox="1"/>
          <p:nvPr/>
        </p:nvSpPr>
        <p:spPr>
          <a:xfrm>
            <a:off x="583775" y="2696975"/>
            <a:ext cx="6550800" cy="1764000"/>
          </a:xfrm>
          <a:prstGeom prst="rect">
            <a:avLst/>
          </a:prstGeom>
          <a:noFill/>
          <a:ln>
            <a:noFill/>
          </a:ln>
        </p:spPr>
        <p:txBody>
          <a:bodyPr spcFirstLastPara="1" wrap="square" lIns="91425" tIns="91425" rIns="91425" bIns="91425" anchor="t" anchorCtr="0">
            <a:spAutoFit/>
          </a:bodyPr>
          <a:lstStyle/>
          <a:p>
            <a:pPr marL="0" marR="0" lvl="0" indent="0" algn="l" rtl="0">
              <a:lnSpc>
                <a:spcPct val="95000"/>
              </a:lnSpc>
              <a:spcBef>
                <a:spcPts val="1200"/>
              </a:spcBef>
              <a:spcAft>
                <a:spcPts val="0"/>
              </a:spcAft>
              <a:buClr>
                <a:srgbClr val="000000"/>
              </a:buClr>
              <a:buSzPts val="1600"/>
              <a:buFont typeface="Arial"/>
              <a:buNone/>
            </a:pPr>
            <a:r>
              <a:rPr lang="en-US" sz="1800" b="0" i="0" u="none" strike="noStrike" cap="none">
                <a:solidFill>
                  <a:schemeClr val="lt1"/>
                </a:solidFill>
                <a:latin typeface="Raleway"/>
                <a:ea typeface="Raleway"/>
                <a:cs typeface="Raleway"/>
                <a:sym typeface="Raleway"/>
              </a:rPr>
              <a:t>Key process for the EU to translate its various priorities and principles, such as development effectiveness, human development, gender equality and human rights, climate action and environmental protection,  support to civil society, into </a:t>
            </a:r>
            <a:r>
              <a:rPr lang="en-US" sz="1800" b="1" i="0" u="none" strike="noStrike" cap="none">
                <a:solidFill>
                  <a:schemeClr val="lt1"/>
                </a:solidFill>
                <a:latin typeface="Raleway"/>
                <a:ea typeface="Raleway"/>
                <a:cs typeface="Raleway"/>
                <a:sym typeface="Raleway"/>
              </a:rPr>
              <a:t>multi-annual plans</a:t>
            </a:r>
            <a:r>
              <a:rPr lang="en-US" sz="1800" b="0" i="0" u="none" strike="noStrike" cap="none">
                <a:solidFill>
                  <a:schemeClr val="lt1"/>
                </a:solidFill>
                <a:latin typeface="Raleway"/>
                <a:ea typeface="Raleway"/>
                <a:cs typeface="Raleway"/>
                <a:sym typeface="Raleway"/>
              </a:rPr>
              <a:t> including </a:t>
            </a:r>
            <a:r>
              <a:rPr lang="en-US" sz="1800" b="1" i="0" u="none" strike="noStrike" cap="none">
                <a:solidFill>
                  <a:schemeClr val="lt1"/>
                </a:solidFill>
                <a:latin typeface="Raleway"/>
                <a:ea typeface="Raleway"/>
                <a:cs typeface="Raleway"/>
                <a:sym typeface="Raleway"/>
              </a:rPr>
              <a:t>budget allocations</a:t>
            </a: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g2bfaac14652_1_55"/>
          <p:cNvPicPr preferRelativeResize="0"/>
          <p:nvPr/>
        </p:nvPicPr>
        <p:blipFill rotWithShape="1">
          <a:blip r:embed="rId3">
            <a:alphaModFix/>
          </a:blip>
          <a:srcRect l="45097" b="8262"/>
          <a:stretch/>
        </p:blipFill>
        <p:spPr>
          <a:xfrm>
            <a:off x="3928800" y="601075"/>
            <a:ext cx="4670952" cy="4390049"/>
          </a:xfrm>
          <a:prstGeom prst="rect">
            <a:avLst/>
          </a:prstGeom>
          <a:noFill/>
          <a:ln>
            <a:noFill/>
          </a:ln>
        </p:spPr>
      </p:pic>
      <p:sp>
        <p:nvSpPr>
          <p:cNvPr id="89" name="Google Shape;89;g2bfaac14652_1_55"/>
          <p:cNvSpPr txBox="1"/>
          <p:nvPr/>
        </p:nvSpPr>
        <p:spPr>
          <a:xfrm>
            <a:off x="305525" y="197675"/>
            <a:ext cx="7632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chemeClr val="dk1"/>
                </a:solidFill>
                <a:latin typeface="Raleway ExtraBold"/>
                <a:ea typeface="Raleway ExtraBold"/>
                <a:cs typeface="Raleway ExtraBold"/>
                <a:sym typeface="Raleway ExtraBold"/>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From Budget to Implementation</a:t>
            </a:r>
            <a:endParaRPr sz="3000" b="0" i="0" u="none" strike="noStrike" cap="none">
              <a:solidFill>
                <a:schemeClr val="dk1"/>
              </a:solidFill>
              <a:latin typeface="Arial"/>
              <a:ea typeface="Arial"/>
              <a:cs typeface="Arial"/>
              <a:sym typeface="Arial"/>
            </a:endParaRPr>
          </a:p>
        </p:txBody>
      </p:sp>
      <p:pic>
        <p:nvPicPr>
          <p:cNvPr id="90" name="Google Shape;90;g2bfaac14652_1_55"/>
          <p:cNvPicPr preferRelativeResize="0"/>
          <p:nvPr/>
        </p:nvPicPr>
        <p:blipFill rotWithShape="1">
          <a:blip r:embed="rId3">
            <a:alphaModFix/>
          </a:blip>
          <a:srcRect r="56870"/>
          <a:stretch/>
        </p:blipFill>
        <p:spPr>
          <a:xfrm>
            <a:off x="424550" y="996600"/>
            <a:ext cx="3062798" cy="39945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g2bfaac14652_1_61"/>
          <p:cNvSpPr txBox="1"/>
          <p:nvPr/>
        </p:nvSpPr>
        <p:spPr>
          <a:xfrm>
            <a:off x="272125" y="1010825"/>
            <a:ext cx="9532800" cy="3901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Raleway"/>
                <a:ea typeface="Raleway"/>
                <a:cs typeface="Raleway"/>
                <a:sym typeface="Raleway"/>
              </a:rPr>
              <a:t>Structure of the document:</a:t>
            </a:r>
            <a:endParaRPr sz="2400" b="1" i="0" u="none" strike="noStrike" cap="none">
              <a:solidFill>
                <a:schemeClr val="dk1"/>
              </a:solidFill>
              <a:latin typeface="Raleway"/>
              <a:ea typeface="Raleway"/>
              <a:cs typeface="Raleway"/>
              <a:sym typeface="Raleway"/>
            </a:endParaRPr>
          </a:p>
          <a:p>
            <a:pPr marL="457200" marR="0" lvl="0" indent="-381000" algn="l" rtl="0">
              <a:lnSpc>
                <a:spcPct val="100000"/>
              </a:lnSpc>
              <a:spcBef>
                <a:spcPts val="0"/>
              </a:spcBef>
              <a:spcAft>
                <a:spcPts val="0"/>
              </a:spcAft>
              <a:buClr>
                <a:schemeClr val="dk1"/>
              </a:buClr>
              <a:buSzPts val="2400"/>
              <a:buFont typeface="Raleway"/>
              <a:buChar char="-"/>
            </a:pPr>
            <a:r>
              <a:rPr lang="en-US" sz="2400" b="0" i="0" u="none" strike="noStrike" cap="none">
                <a:solidFill>
                  <a:schemeClr val="dk1"/>
                </a:solidFill>
                <a:latin typeface="Raleway"/>
                <a:ea typeface="Raleway"/>
                <a:cs typeface="Raleway"/>
                <a:sym typeface="Raleway"/>
              </a:rPr>
              <a:t>Synopsis</a:t>
            </a:r>
            <a:endParaRPr sz="2400" b="0" i="0" u="none" strike="noStrike" cap="none">
              <a:solidFill>
                <a:schemeClr val="dk1"/>
              </a:solidFill>
              <a:latin typeface="Raleway"/>
              <a:ea typeface="Raleway"/>
              <a:cs typeface="Raleway"/>
              <a:sym typeface="Raleway"/>
            </a:endParaRPr>
          </a:p>
          <a:p>
            <a:pPr marL="457200" marR="0" lvl="0" indent="-381000" algn="l" rtl="0">
              <a:lnSpc>
                <a:spcPct val="100000"/>
              </a:lnSpc>
              <a:spcBef>
                <a:spcPts val="0"/>
              </a:spcBef>
              <a:spcAft>
                <a:spcPts val="0"/>
              </a:spcAft>
              <a:buClr>
                <a:schemeClr val="dk1"/>
              </a:buClr>
              <a:buSzPts val="2400"/>
              <a:buFont typeface="Raleway"/>
              <a:buChar char="-"/>
            </a:pPr>
            <a:r>
              <a:rPr lang="en-US" sz="2400" b="0" i="0" u="none" strike="noStrike" cap="none">
                <a:solidFill>
                  <a:schemeClr val="dk1"/>
                </a:solidFill>
                <a:latin typeface="Raleway"/>
                <a:ea typeface="Raleway"/>
                <a:cs typeface="Raleway"/>
                <a:sym typeface="Raleway"/>
              </a:rPr>
              <a:t>Rational</a:t>
            </a:r>
            <a:endParaRPr sz="2400" b="0" i="0" u="none" strike="noStrike" cap="none">
              <a:solidFill>
                <a:schemeClr val="dk1"/>
              </a:solidFill>
              <a:latin typeface="Raleway"/>
              <a:ea typeface="Raleway"/>
              <a:cs typeface="Raleway"/>
              <a:sym typeface="Raleway"/>
            </a:endParaRPr>
          </a:p>
          <a:p>
            <a:pPr marL="457200" marR="0" lvl="0" indent="-381000" algn="l" rtl="0">
              <a:lnSpc>
                <a:spcPct val="100000"/>
              </a:lnSpc>
              <a:spcBef>
                <a:spcPts val="0"/>
              </a:spcBef>
              <a:spcAft>
                <a:spcPts val="0"/>
              </a:spcAft>
              <a:buClr>
                <a:schemeClr val="dk1"/>
              </a:buClr>
              <a:buSzPts val="2400"/>
              <a:buFont typeface="Raleway"/>
              <a:buChar char="-"/>
            </a:pPr>
            <a:r>
              <a:rPr lang="en-US" sz="2400" b="0" i="0" u="none" strike="noStrike" cap="none">
                <a:solidFill>
                  <a:schemeClr val="dk1"/>
                </a:solidFill>
                <a:latin typeface="Raleway"/>
                <a:ea typeface="Raleway"/>
                <a:cs typeface="Raleway"/>
                <a:sym typeface="Raleway"/>
              </a:rPr>
              <a:t>Description of the Action</a:t>
            </a:r>
            <a:endParaRPr sz="2400" b="0" i="0" u="none" strike="noStrike" cap="none">
              <a:solidFill>
                <a:schemeClr val="dk1"/>
              </a:solidFill>
              <a:latin typeface="Raleway"/>
              <a:ea typeface="Raleway"/>
              <a:cs typeface="Raleway"/>
              <a:sym typeface="Raleway"/>
            </a:endParaRPr>
          </a:p>
          <a:p>
            <a:pPr marL="457200" marR="0" lvl="0" indent="-381000" algn="l" rtl="0">
              <a:lnSpc>
                <a:spcPct val="100000"/>
              </a:lnSpc>
              <a:spcBef>
                <a:spcPts val="0"/>
              </a:spcBef>
              <a:spcAft>
                <a:spcPts val="0"/>
              </a:spcAft>
              <a:buClr>
                <a:schemeClr val="dk1"/>
              </a:buClr>
              <a:buSzPts val="2400"/>
              <a:buFont typeface="Calibri"/>
              <a:buChar char="-"/>
            </a:pPr>
            <a:r>
              <a:rPr lang="en-US" sz="2400" b="1" i="0" u="none" strike="noStrike" cap="none">
                <a:solidFill>
                  <a:schemeClr val="dk1"/>
                </a:solidFill>
                <a:latin typeface="Raleway"/>
                <a:ea typeface="Raleway"/>
                <a:cs typeface="Raleway"/>
                <a:sym typeface="Raleway"/>
              </a:rPr>
              <a:t>Implementation</a:t>
            </a:r>
            <a:r>
              <a:rPr lang="en-US" sz="1600" b="1" i="0" u="none" strike="noStrike" cap="none">
                <a:solidFill>
                  <a:schemeClr val="dk1"/>
                </a:solidFill>
                <a:latin typeface="Raleway"/>
                <a:ea typeface="Raleway"/>
                <a:cs typeface="Raleway"/>
                <a:sym typeface="Raleway"/>
              </a:rPr>
              <a:t> </a:t>
            </a:r>
            <a:r>
              <a:rPr lang="en-US" sz="2400" b="1" i="0" u="none" strike="noStrike" cap="none">
                <a:solidFill>
                  <a:schemeClr val="dk1"/>
                </a:solidFill>
                <a:latin typeface="Raleway"/>
                <a:ea typeface="Raleway"/>
                <a:cs typeface="Raleway"/>
                <a:sym typeface="Raleway"/>
              </a:rPr>
              <a:t>arrangements: </a:t>
            </a:r>
            <a:r>
              <a:rPr lang="en-US" sz="2100" b="0" i="0" u="none" strike="noStrike" cap="none">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Check</a:t>
            </a:r>
            <a:r>
              <a:rPr lang="en-US" sz="2100" b="0" i="0" u="none" strike="noStrike" cap="none">
                <a:solidFill>
                  <a:schemeClr val="dk1"/>
                </a:solidFill>
                <a:latin typeface="Raleway"/>
                <a:ea typeface="Raleway"/>
                <a:cs typeface="Raleway"/>
                <a:sym typeface="Raleway"/>
              </a:rPr>
              <a:t> the type of modality </a:t>
            </a:r>
            <a:endParaRPr sz="2100" b="0" i="0" u="none" strike="noStrike" cap="none">
              <a:solidFill>
                <a:schemeClr val="dk1"/>
              </a:solidFill>
              <a:latin typeface="Raleway"/>
              <a:ea typeface="Raleway"/>
              <a:cs typeface="Raleway"/>
              <a:sym typeface="Raleway"/>
            </a:endParaRPr>
          </a:p>
          <a:p>
            <a:pPr marL="457200" marR="0" lvl="0" indent="0" algn="l"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Raleway"/>
              <a:ea typeface="Raleway"/>
              <a:cs typeface="Raleway"/>
              <a:sym typeface="Raleway"/>
            </a:endParaRPr>
          </a:p>
          <a:p>
            <a:pPr marL="457200" marR="0" lvl="0" indent="0" algn="l"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350"/>
              <a:buFont typeface="Arial"/>
              <a:buNone/>
            </a:pPr>
            <a:r>
              <a:rPr lang="en-US" sz="1350" b="0" i="0" u="none" strike="noStrike" cap="none">
                <a:solidFill>
                  <a:srgbClr val="444746"/>
                </a:solidFill>
                <a:latin typeface="Raleway"/>
                <a:ea typeface="Raleway"/>
                <a:cs typeface="Raleway"/>
                <a:sym typeface="Raleway"/>
              </a:rPr>
              <a:t/>
            </a:r>
            <a:br>
              <a:rPr lang="en-US" sz="1350" b="0" i="0" u="none" strike="noStrike" cap="none">
                <a:solidFill>
                  <a:srgbClr val="444746"/>
                </a:solidFill>
                <a:latin typeface="Raleway"/>
                <a:ea typeface="Raleway"/>
                <a:cs typeface="Raleway"/>
                <a:sym typeface="Raleway"/>
              </a:rPr>
            </a:br>
            <a:endParaRPr sz="2100" b="0" i="0" u="none" strike="noStrike" cap="none">
              <a:solidFill>
                <a:schemeClr val="dk1"/>
              </a:solidFill>
              <a:latin typeface="Raleway"/>
              <a:ea typeface="Raleway"/>
              <a:cs typeface="Raleway"/>
              <a:sym typeface="Raleway"/>
            </a:endParaRPr>
          </a:p>
          <a:p>
            <a:pPr marL="457200" marR="0" lvl="0" indent="-317500" algn="l" rtl="0">
              <a:lnSpc>
                <a:spcPct val="100000"/>
              </a:lnSpc>
              <a:spcBef>
                <a:spcPts val="0"/>
              </a:spcBef>
              <a:spcAft>
                <a:spcPts val="0"/>
              </a:spcAft>
              <a:buClr>
                <a:schemeClr val="dk1"/>
              </a:buClr>
              <a:buSzPts val="1400"/>
              <a:buFont typeface="Raleway"/>
              <a:buChar char="-"/>
            </a:pPr>
            <a:r>
              <a:rPr lang="en-US" sz="2400" b="0" i="0" u="none" strike="noStrike" cap="none">
                <a:solidFill>
                  <a:schemeClr val="dk1"/>
                </a:solidFill>
                <a:latin typeface="Raleway"/>
                <a:ea typeface="Raleway"/>
                <a:cs typeface="Raleway"/>
                <a:sym typeface="Raleway"/>
              </a:rPr>
              <a:t>Performance</a:t>
            </a:r>
            <a:r>
              <a:rPr lang="en-US" sz="1600" b="0" i="0" u="none" strike="noStrike" cap="none">
                <a:solidFill>
                  <a:schemeClr val="dk1"/>
                </a:solidFill>
                <a:latin typeface="Raleway"/>
                <a:ea typeface="Raleway"/>
                <a:cs typeface="Raleway"/>
                <a:sym typeface="Raleway"/>
              </a:rPr>
              <a:t> </a:t>
            </a:r>
            <a:r>
              <a:rPr lang="en-US" sz="2400" b="0" i="0" u="none" strike="noStrike" cap="none">
                <a:solidFill>
                  <a:schemeClr val="dk1"/>
                </a:solidFill>
                <a:latin typeface="Raleway"/>
                <a:ea typeface="Raleway"/>
                <a:cs typeface="Raleway"/>
                <a:sym typeface="Raleway"/>
              </a:rPr>
              <a:t>measurement</a:t>
            </a:r>
            <a:endParaRPr sz="1400" b="0" i="0" u="none" strike="noStrike" cap="none">
              <a:solidFill>
                <a:srgbClr val="000000"/>
              </a:solidFill>
              <a:latin typeface="Raleway"/>
              <a:ea typeface="Raleway"/>
              <a:cs typeface="Raleway"/>
              <a:sym typeface="Raleway"/>
            </a:endParaRPr>
          </a:p>
        </p:txBody>
      </p:sp>
      <p:sp>
        <p:nvSpPr>
          <p:cNvPr id="96" name="Google Shape;96;g2bfaac14652_1_61"/>
          <p:cNvSpPr txBox="1">
            <a:spLocks noGrp="1"/>
          </p:cNvSpPr>
          <p:nvPr>
            <p:ph type="title" idx="4294967295"/>
          </p:nvPr>
        </p:nvSpPr>
        <p:spPr>
          <a:xfrm>
            <a:off x="502300" y="358200"/>
            <a:ext cx="7332300" cy="4929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99206"/>
              <a:buNone/>
            </a:pPr>
            <a:r>
              <a:rPr lang="en-US" dirty="0">
                <a:solidFill>
                  <a:schemeClr val="dk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Programming basics: </a:t>
            </a:r>
            <a:r>
              <a:rPr lang="en-US" u="sng" dirty="0">
                <a:solidFill>
                  <a:srgbClr val="C72444"/>
                </a:solidFill>
                <a:latin typeface="Raleway"/>
                <a:ea typeface="Raleway"/>
                <a:cs typeface="Raleway"/>
                <a:sym typeface="Raleway"/>
                <a:hlinkClick r:id="rId3">
                  <a:extLst>
                    <a:ext uri="{A12FA001-AC4F-418D-AE19-62706E023703}">
                      <ahyp:hlinkClr xmlns="" xmlns:ahyp="http://schemas.microsoft.com/office/drawing/2018/hyperlinkcolor" val="tx"/>
                    </a:ext>
                  </a:extLst>
                </a:hlinkClick>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Annual Action Plans</a:t>
            </a:r>
            <a:endParaRPr dirty="0">
              <a:solidFill>
                <a:srgbClr val="C72444"/>
              </a:solidFill>
              <a:latin typeface="Raleway"/>
              <a:ea typeface="Raleway"/>
              <a:cs typeface="Raleway"/>
              <a:sym typeface="Raleway"/>
            </a:endParaRPr>
          </a:p>
        </p:txBody>
      </p:sp>
      <p:sp>
        <p:nvSpPr>
          <p:cNvPr id="97" name="Google Shape;97;g2bfaac14652_1_61"/>
          <p:cNvSpPr/>
          <p:nvPr/>
        </p:nvSpPr>
        <p:spPr>
          <a:xfrm>
            <a:off x="377150" y="3164700"/>
            <a:ext cx="8183700" cy="1185900"/>
          </a:xfrm>
          <a:prstGeom prst="rect">
            <a:avLst/>
          </a:prstGeom>
          <a:noFill/>
          <a:ln w="38100"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8" name="Google Shape;98;g2bfaac14652_1_61"/>
          <p:cNvSpPr txBox="1"/>
          <p:nvPr/>
        </p:nvSpPr>
        <p:spPr>
          <a:xfrm>
            <a:off x="517550" y="3188100"/>
            <a:ext cx="7902900" cy="1139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50"/>
              <a:buFont typeface="Arial"/>
              <a:buNone/>
            </a:pPr>
            <a:r>
              <a:rPr lang="en-US" sz="1550" b="1" i="0" u="sng" strike="noStrike" cap="none">
                <a:solidFill>
                  <a:schemeClr val="dk1"/>
                </a:solidFill>
                <a:latin typeface="Raleway"/>
                <a:ea typeface="Raleway"/>
                <a:cs typeface="Raleway"/>
                <a:sym typeface="Raleway"/>
              </a:rPr>
              <a:t>Indirect management</a:t>
            </a:r>
            <a:r>
              <a:rPr lang="en-US" sz="1550" b="0" i="0" u="none" strike="noStrike" cap="none">
                <a:solidFill>
                  <a:schemeClr val="dk1"/>
                </a:solidFill>
                <a:latin typeface="Raleway"/>
                <a:ea typeface="Raleway"/>
                <a:cs typeface="Raleway"/>
                <a:sym typeface="Raleway"/>
              </a:rPr>
              <a:t> when EU transfers the responsibility to manage EU funds to a partner organisation or a partner country's authority, e.g. grants provided to the UN. </a:t>
            </a:r>
            <a:endParaRPr sz="1550" b="0" i="0" u="none" strike="noStrike" cap="none">
              <a:solidFill>
                <a:schemeClr val="dk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550"/>
              <a:buFont typeface="Arial"/>
              <a:buNone/>
            </a:pPr>
            <a:r>
              <a:rPr lang="en-US" sz="1550" b="1" i="0" u="sng" strike="noStrike" cap="none">
                <a:solidFill>
                  <a:schemeClr val="dk1"/>
                </a:solidFill>
                <a:latin typeface="Raleway"/>
                <a:ea typeface="Raleway"/>
                <a:cs typeface="Raleway"/>
                <a:sym typeface="Raleway"/>
              </a:rPr>
              <a:t>Direct management</a:t>
            </a:r>
            <a:r>
              <a:rPr lang="en-US" sz="1550" b="0" i="0" u="none" strike="noStrike" cap="none">
                <a:solidFill>
                  <a:schemeClr val="dk1"/>
                </a:solidFill>
                <a:latin typeface="Raleway"/>
                <a:ea typeface="Raleway"/>
                <a:cs typeface="Raleway"/>
                <a:sym typeface="Raleway"/>
              </a:rPr>
              <a:t>  when the EU retains the responsibility for the management of EU funds, e.g. grants provided to CSOs.</a:t>
            </a:r>
            <a:endParaRPr sz="1600" b="0" i="0" u="none" strike="noStrike" cap="none">
              <a:solidFill>
                <a:schemeClr val="dk1"/>
              </a:solidFill>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bfaac14652_1_71"/>
          <p:cNvSpPr/>
          <p:nvPr/>
        </p:nvSpPr>
        <p:spPr>
          <a:xfrm>
            <a:off x="-24575" y="-18350"/>
            <a:ext cx="7435500" cy="5143500"/>
          </a:xfrm>
          <a:prstGeom prst="rect">
            <a:avLst/>
          </a:prstGeom>
          <a:solidFill>
            <a:srgbClr val="C72444"/>
          </a:solidFill>
          <a:ln w="9525" cap="flat" cmpd="sng">
            <a:solidFill>
              <a:srgbClr val="C7244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04" name="Google Shape;104;g2bfaac14652_1_71"/>
          <p:cNvSpPr txBox="1">
            <a:spLocks noGrp="1"/>
          </p:cNvSpPr>
          <p:nvPr>
            <p:ph type="subTitle" idx="4294967295"/>
          </p:nvPr>
        </p:nvSpPr>
        <p:spPr>
          <a:xfrm>
            <a:off x="418025" y="1291300"/>
            <a:ext cx="7132500" cy="1042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FFFFFF"/>
              </a:buClr>
              <a:buSzPts val="4516"/>
              <a:buFont typeface="Raleway Black"/>
              <a:buNone/>
            </a:pPr>
            <a:r>
              <a:rPr lang="en-US" sz="2600" b="1" i="0" u="none" strike="noStrike" cap="none">
                <a:solidFill>
                  <a:schemeClr val="lt1"/>
                </a:solidFill>
                <a:latin typeface="Raleway"/>
                <a:ea typeface="Raleway"/>
                <a:cs typeface="Raleway"/>
                <a:sym typeface="Raleway"/>
              </a:rPr>
              <a:t>Current EU CSO funding trends </a:t>
            </a:r>
            <a:r>
              <a:rPr lang="en-US" sz="2600" b="1"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within NDICI-GE</a:t>
            </a:r>
            <a:r>
              <a:rPr lang="en-US" sz="2600" b="1" i="0" u="none" strike="noStrike" cap="none">
                <a:solidFill>
                  <a:schemeClr val="lt1"/>
                </a:solidFill>
                <a:latin typeface="Raleway"/>
                <a:ea typeface="Raleway"/>
                <a:cs typeface="Raleway"/>
                <a:sym typeface="Raleway"/>
              </a:rPr>
              <a:t>: “Who holds the lion's share” report</a:t>
            </a:r>
            <a:endParaRPr sz="2700" b="1" i="0" u="none" strike="noStrike" cap="none">
              <a:solidFill>
                <a:schemeClr val="lt1"/>
              </a:solidFill>
              <a:latin typeface="Raleway"/>
              <a:ea typeface="Raleway"/>
              <a:cs typeface="Raleway"/>
              <a:sym typeface="Raleway"/>
            </a:endParaRPr>
          </a:p>
          <a:p>
            <a:pPr marL="457200" marR="0" lvl="0" indent="-381000" algn="l" rtl="0">
              <a:lnSpc>
                <a:spcPct val="115000"/>
              </a:lnSpc>
              <a:spcBef>
                <a:spcPts val="0"/>
              </a:spcBef>
              <a:spcAft>
                <a:spcPts val="0"/>
              </a:spcAft>
              <a:buClr>
                <a:srgbClr val="FFFFFF"/>
              </a:buClr>
              <a:buSzPts val="4516"/>
              <a:buFont typeface="Raleway Black"/>
              <a:buNone/>
            </a:pPr>
            <a:endParaRPr sz="2400" b="1" i="0" u="none" strike="noStrike" cap="none">
              <a:solidFill>
                <a:schemeClr val="lt1"/>
              </a:solidFill>
              <a:latin typeface="Calibri"/>
              <a:ea typeface="Calibri"/>
              <a:cs typeface="Calibri"/>
              <a:sym typeface="Calibri"/>
            </a:endParaRPr>
          </a:p>
        </p:txBody>
      </p:sp>
      <p:sp>
        <p:nvSpPr>
          <p:cNvPr id="105" name="Google Shape;105;g2bfaac14652_1_71"/>
          <p:cNvSpPr txBox="1"/>
          <p:nvPr/>
        </p:nvSpPr>
        <p:spPr>
          <a:xfrm>
            <a:off x="418025" y="2903975"/>
            <a:ext cx="6828600" cy="1486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900"/>
              <a:buFont typeface="Arial"/>
              <a:buNone/>
            </a:pPr>
            <a:r>
              <a:rPr lang="en-US" sz="1900" b="0"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Provide an </a:t>
            </a:r>
            <a:r>
              <a:rPr lang="en-US" sz="1900" b="1"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evidence-based and concise analysis</a:t>
            </a:r>
            <a:r>
              <a:rPr lang="en-US" sz="1900" b="0"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 of </a:t>
            </a:r>
            <a:r>
              <a:rPr lang="en-US" sz="1900" b="1"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EU funding to CSOs</a:t>
            </a:r>
            <a:r>
              <a:rPr lang="en-US" sz="1900" b="0"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 under the </a:t>
            </a:r>
            <a:r>
              <a:rPr lang="en-US" sz="1900" b="1"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NDICI-Global Europe geographic component</a:t>
            </a:r>
            <a:r>
              <a:rPr lang="en-US" sz="1900" b="0" i="0" u="none" strike="noStrike" cap="none">
                <a:solidFill>
                  <a:schemeClr val="lt1"/>
                </a:solidFill>
                <a:latin typeface="Raleway"/>
                <a:ea typeface="Raleway"/>
                <a:cs typeface="Raleway"/>
                <a:sym typeface="Raleway"/>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 in order to inform and support CONCORD’s advocacy work</a:t>
            </a:r>
            <a:r>
              <a:rPr lang="en-US" sz="1900" b="0" i="0" u="none" strike="noStrike" cap="none">
                <a:solidFill>
                  <a:schemeClr val="lt1"/>
                </a:solidFill>
                <a:latin typeface="Raleway"/>
                <a:ea typeface="Raleway"/>
                <a:cs typeface="Raleway"/>
                <a:sym typeface="Raleway"/>
              </a:rPr>
              <a:t>.</a:t>
            </a:r>
            <a:endParaRPr sz="1900" b="0" i="0" u="none" strike="noStrike" cap="non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ONCORD PPT 2022">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347</TotalTime>
  <Words>2168</Words>
  <Application>Microsoft Office PowerPoint</Application>
  <PresentationFormat>Diavoorstelling (16:9)</PresentationFormat>
  <Paragraphs>163</Paragraphs>
  <Slides>20</Slides>
  <Notes>20</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20</vt:i4>
      </vt:variant>
    </vt:vector>
  </HeadingPairs>
  <TitlesOfParts>
    <vt:vector size="29" baseType="lpstr">
      <vt:lpstr>Raleway</vt:lpstr>
      <vt:lpstr>Noto Sans Symbols</vt:lpstr>
      <vt:lpstr>Calibri</vt:lpstr>
      <vt:lpstr>Wingdings</vt:lpstr>
      <vt:lpstr>Raleway Black</vt:lpstr>
      <vt:lpstr>Arial</vt:lpstr>
      <vt:lpstr>Open Sans</vt:lpstr>
      <vt:lpstr>Raleway ExtraBold</vt:lpstr>
      <vt:lpstr>CONCORD PPT 2022</vt:lpstr>
      <vt:lpstr>PowerPoint-presentatie</vt:lpstr>
      <vt:lpstr>PowerPoint-presentatie</vt:lpstr>
      <vt:lpstr>PowerPoint-presentatie</vt:lpstr>
      <vt:lpstr>PowerPoint-presentatie</vt:lpstr>
      <vt:lpstr>PowerPoint-presentatie</vt:lpstr>
      <vt:lpstr>PowerPoint-presentatie</vt:lpstr>
      <vt:lpstr>PowerPoint-presentatie</vt:lpstr>
      <vt:lpstr>Programming basics: Annual Action Plans</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Key recommendations to the EU Delegations</vt:lpstr>
      <vt:lpstr>PowerPoint-presentatie</vt:lpstr>
      <vt:lpstr>PowerPoint-presentatie</vt:lpstr>
      <vt:lpstr>Our members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Charlotte Gowie</dc:creator>
  <cp:lastModifiedBy>Charlotte Gowie</cp:lastModifiedBy>
  <cp:revision>25</cp:revision>
  <dcterms:modified xsi:type="dcterms:W3CDTF">2024-11-27T16:13:38Z</dcterms:modified>
</cp:coreProperties>
</file>