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91" r:id="rId3"/>
    <p:sldId id="292" r:id="rId4"/>
    <p:sldId id="293" r:id="rId5"/>
    <p:sldId id="295" r:id="rId6"/>
    <p:sldId id="298" r:id="rId7"/>
    <p:sldId id="263" r:id="rId8"/>
    <p:sldId id="259" r:id="rId9"/>
    <p:sldId id="260" r:id="rId10"/>
    <p:sldId id="264" r:id="rId11"/>
    <p:sldId id="261" r:id="rId12"/>
    <p:sldId id="265" r:id="rId13"/>
    <p:sldId id="266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99" r:id="rId33"/>
    <p:sldId id="300" r:id="rId34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215A0D-FF7C-2DEC-1DE5-180C3307B6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C4942C6-402A-D2C3-5D6B-6A864EB432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C515C7-FDD5-3B1E-6591-1A166077B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B0005-188A-4FEA-8A21-419495B80AB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F65166B-6A7F-733C-BBDF-3780B8946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5281D00-42D6-B864-E27F-02F484585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780F-02E1-45C4-B4D0-5FE93869007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98826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0B91E4-8DE0-884B-2E80-A69C921E8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55DBC0D-01FC-BE11-3F67-C9AE31028F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F9781EB-3F92-AAB4-9444-A6C6FC264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B0005-188A-4FEA-8A21-419495B80AB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DD3C621-C9E4-FCFD-D8F3-1E1AE2367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6E38F8A-575E-CC1C-C3A6-D7F8D7383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780F-02E1-45C4-B4D0-5FE93869007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49716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E822F8B0-C4D3-3DC5-444E-AE2AA872AA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533F3A3-A930-D544-0C67-F52475D953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909E3F2-60A4-C3AD-9325-140584A6C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B0005-188A-4FEA-8A21-419495B80AB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410F69E-30E2-A536-8058-6AA756CFC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4C48594-F4D4-FB2F-5BDB-FE285FDDB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780F-02E1-45C4-B4D0-5FE93869007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22562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9D5F-4371-49BE-B72B-6D04B55B84D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EB6FA-9EB1-4AFA-874A-EE9D2E343FB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310541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9D5F-4371-49BE-B72B-6D04B55B84D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EB6FA-9EB1-4AFA-874A-EE9D2E343FB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86455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9D5F-4371-49BE-B72B-6D04B55B84D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EB6FA-9EB1-4AFA-874A-EE9D2E343FB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515010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9D5F-4371-49BE-B72B-6D04B55B84D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EB6FA-9EB1-4AFA-874A-EE9D2E343FB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56041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9D5F-4371-49BE-B72B-6D04B55B84D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EB6FA-9EB1-4AFA-874A-EE9D2E343FB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982463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9D5F-4371-49BE-B72B-6D04B55B84D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EB6FA-9EB1-4AFA-874A-EE9D2E343FB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29988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9D5F-4371-49BE-B72B-6D04B55B84D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EB6FA-9EB1-4AFA-874A-EE9D2E343FB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41057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9D5F-4371-49BE-B72B-6D04B55B84D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EB6FA-9EB1-4AFA-874A-EE9D2E343FB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77584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958242-FFB4-BD93-C8E3-FAD2AD72E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7DF583F-E780-E693-3534-3118BE1FCC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847F251-2238-ECC7-AEAD-BC25A854D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B0005-188A-4FEA-8A21-419495B80AB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3579304-55DC-C152-A756-B98FB519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D68BF52-A3AD-F7DC-65E0-828634597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780F-02E1-45C4-B4D0-5FE93869007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111298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9D5F-4371-49BE-B72B-6D04B55B84D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EB6FA-9EB1-4AFA-874A-EE9D2E343FB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697869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9D5F-4371-49BE-B72B-6D04B55B84D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EB6FA-9EB1-4AFA-874A-EE9D2E343FB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755168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9D5F-4371-49BE-B72B-6D04B55B84D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EB6FA-9EB1-4AFA-874A-EE9D2E343FB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58180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77269B-9AA8-93A1-AB82-9303BC727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2FFC62A-AE76-7077-1298-FDCC665F8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508D291-B1F9-1F65-B6AD-C3F4340BD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B0005-188A-4FEA-8A21-419495B80AB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515B97B-A873-6792-0911-55548616F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9F436D7-474B-A945-BE89-AA3972325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780F-02E1-45C4-B4D0-5FE93869007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69650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54D00B-F866-8D1A-5B46-4719705BE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1093552-3048-D0B2-0304-4ADC555D93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3566D66-D5D6-3DDB-E1EC-5B79875BCE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4266E4A-1FFE-955E-3B8B-020EDB0D7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B0005-188A-4FEA-8A21-419495B80AB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B8A1AD5-2995-06C1-D20B-DC06E536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0081A13-C828-6BB1-0837-4CBC97AD2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780F-02E1-45C4-B4D0-5FE93869007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3758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28342C-1265-0FCE-1FA4-2F308AABE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606C8AE-A1B8-25D9-8E35-83CA5246F9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9D3F4A3-EAEC-2C6E-F8E4-90652C0BEC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079FB3A5-1BD2-7CB0-B7C6-FB2867433F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F339C63C-BFC1-42BD-AFF5-FB877EFDE1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D121A8C-B687-982E-C94B-F99E41254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B0005-188A-4FEA-8A21-419495B80AB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DDC12C86-98BA-A079-F36D-377444B0A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1EAC4919-BBA5-FECC-287D-D636B18C7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780F-02E1-45C4-B4D0-5FE93869007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57383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02C136-2A9C-90B9-2A36-4B496FCB1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6AC2172A-9503-EA77-C31E-B13E0D90D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B0005-188A-4FEA-8A21-419495B80AB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86AB84-AC7F-E706-F522-DF7D55A73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42265DE-3CD5-0F0E-43AC-C5898791F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780F-02E1-45C4-B4D0-5FE93869007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67106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95B92F44-0390-F580-F86F-01440F033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B0005-188A-4FEA-8A21-419495B80AB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4E451CA-17A3-AD5F-136E-7EC56B2E9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7173C9F-547A-A33A-12D0-897D89EFA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780F-02E1-45C4-B4D0-5FE93869007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43177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0E6EFE-73E1-1EA4-D72F-08A9E1F1F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3F035CF-10BD-C5BB-6679-467531BBA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47373EB-4E98-03CF-AC72-B805D0D7EA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D4A315D-36D8-7868-1517-9D51CDFB3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B0005-188A-4FEA-8A21-419495B80AB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B74A31C-8534-A621-EFAF-76A82F60E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9EABBAA-425A-BBC8-4813-7133FC328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780F-02E1-45C4-B4D0-5FE93869007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16171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D6D35B-BFBC-8885-0EDF-3E3C1D0CF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4DCB864-F407-0BA9-D081-3439F11667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72373B7-4FA7-B081-C12F-5482C45B30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B664079-2B45-041C-8360-7D81B364F7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B0005-188A-4FEA-8A21-419495B80AB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8A4CBA0-AC28-CBB2-0625-7702CC1CD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420899A-D9DD-3A4D-DE1A-EAEF8F3F3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780F-02E1-45C4-B4D0-5FE93869007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57520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BEB0EC5-095D-E086-A60F-FACE36C5C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CE4C20-C184-F671-3692-EEFD2B08C9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5AC2C5D-C231-D03D-AC6C-804ECB3653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CB0005-188A-4FEA-8A21-419495B80AB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B6A3BFB-055E-F773-0EEB-DE820903B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A787580-BE88-2A80-AEC4-7CB6A7EE6F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0780F-02E1-45C4-B4D0-5FE93869007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4806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79D5F-4371-49BE-B72B-6D04B55B84DB}" type="datetimeFigureOut">
              <a:rPr lang="nl-BE" smtClean="0"/>
              <a:t>13/10/2023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EB6FA-9EB1-4AFA-874A-EE9D2E343FB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98425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NL" dirty="0" err="1"/>
              <a:t>Session</a:t>
            </a:r>
            <a:r>
              <a:rPr lang="nl-NL" dirty="0"/>
              <a:t> </a:t>
            </a:r>
            <a:r>
              <a:rPr lang="nl-NL" dirty="0" err="1"/>
              <a:t>d’information</a:t>
            </a:r>
            <a:r>
              <a:rPr lang="nl-NL" dirty="0"/>
              <a:t> </a:t>
            </a:r>
            <a:r>
              <a:rPr lang="nl-NL" dirty="0" err="1"/>
              <a:t>sur</a:t>
            </a:r>
            <a:r>
              <a:rPr lang="nl-NL" dirty="0"/>
              <a:t> </a:t>
            </a:r>
            <a:r>
              <a:rPr lang="nl-NL" dirty="0" err="1"/>
              <a:t>l’AR</a:t>
            </a:r>
            <a:r>
              <a:rPr lang="nl-NL" dirty="0"/>
              <a:t> </a:t>
            </a:r>
            <a:r>
              <a:rPr lang="nl-NL" dirty="0" err="1"/>
              <a:t>intégrité</a:t>
            </a:r>
            <a:r>
              <a:rPr lang="nl-NL" dirty="0"/>
              <a:t> et </a:t>
            </a:r>
            <a:r>
              <a:rPr lang="nl-NL" dirty="0" err="1"/>
              <a:t>sur</a:t>
            </a:r>
            <a:r>
              <a:rPr lang="nl-NL" dirty="0"/>
              <a:t> </a:t>
            </a:r>
            <a:r>
              <a:rPr lang="nl-NL" dirty="0" err="1"/>
              <a:t>le</a:t>
            </a:r>
            <a:r>
              <a:rPr lang="nl-NL" dirty="0"/>
              <a:t> </a:t>
            </a:r>
            <a:r>
              <a:rPr lang="nl-NL" dirty="0" err="1"/>
              <a:t>domaine</a:t>
            </a:r>
            <a:r>
              <a:rPr lang="nl-NL" dirty="0"/>
              <a:t> de screening </a:t>
            </a:r>
            <a:r>
              <a:rPr lang="nl-NL" dirty="0" err="1" smtClean="0"/>
              <a:t>intégrité</a:t>
            </a:r>
            <a:endParaRPr lang="nl-BE" b="1" dirty="0">
              <a:solidFill>
                <a:srgbClr val="645B4A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25/04/2023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81297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9EDFFB-8D57-4C81-9FFF-B17F5F20E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 </a:t>
            </a:r>
            <a:r>
              <a:rPr lang="nl-NL" dirty="0" smtClean="0"/>
              <a:t>AR </a:t>
            </a:r>
            <a:r>
              <a:rPr lang="nl-NL" dirty="0" err="1" smtClean="0"/>
              <a:t>intégrité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CA75EFD-7D9F-6616-5654-AF2ED44EA6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b="1" dirty="0"/>
              <a:t>4 </a:t>
            </a:r>
            <a:r>
              <a:rPr lang="nl-NL" b="1" dirty="0" smtClean="0"/>
              <a:t>points </a:t>
            </a:r>
            <a:r>
              <a:rPr lang="nl-NL" b="1" dirty="0" err="1" smtClean="0"/>
              <a:t>clés</a:t>
            </a:r>
            <a:endParaRPr lang="nl-NL" b="1" dirty="0"/>
          </a:p>
          <a:p>
            <a:pPr lvl="1"/>
            <a:r>
              <a:rPr lang="fr-FR" dirty="0" smtClean="0"/>
              <a:t>La </a:t>
            </a:r>
            <a:r>
              <a:rPr lang="fr-FR" dirty="0"/>
              <a:t>charte d'intégrité devient juridiquement </a:t>
            </a:r>
            <a:r>
              <a:rPr lang="fr-FR" dirty="0" smtClean="0"/>
              <a:t>contraignante</a:t>
            </a:r>
          </a:p>
          <a:p>
            <a:pPr lvl="1"/>
            <a:r>
              <a:rPr lang="fr-FR" dirty="0" smtClean="0"/>
              <a:t>Sanctions </a:t>
            </a:r>
            <a:r>
              <a:rPr lang="fr-FR" dirty="0"/>
              <a:t>en cas de violation des obligations de la </a:t>
            </a:r>
            <a:r>
              <a:rPr lang="fr-FR" dirty="0" smtClean="0"/>
              <a:t>charte</a:t>
            </a:r>
          </a:p>
          <a:p>
            <a:pPr lvl="1"/>
            <a:r>
              <a:rPr lang="fr-FR" dirty="0" smtClean="0"/>
              <a:t>Mise </a:t>
            </a:r>
            <a:r>
              <a:rPr lang="fr-FR" dirty="0"/>
              <a:t>en place d'un </a:t>
            </a:r>
            <a:r>
              <a:rPr lang="fr-FR" dirty="0" smtClean="0"/>
              <a:t>point de signalement central en </a:t>
            </a:r>
            <a:r>
              <a:rPr lang="fr-FR" dirty="0"/>
              <a:t>cas </a:t>
            </a:r>
            <a:r>
              <a:rPr lang="fr-FR" dirty="0" smtClean="0"/>
              <a:t>d'abus</a:t>
            </a:r>
          </a:p>
          <a:p>
            <a:pPr lvl="1"/>
            <a:r>
              <a:rPr lang="fr-FR" dirty="0" smtClean="0"/>
              <a:t>Obligation de prendre </a:t>
            </a:r>
            <a:r>
              <a:rPr lang="fr-FR" dirty="0"/>
              <a:t>les mesures appropriées et fournir l'assistance </a:t>
            </a:r>
            <a:r>
              <a:rPr lang="fr-FR" dirty="0" smtClean="0"/>
              <a:t>nécessaire</a:t>
            </a:r>
          </a:p>
          <a:p>
            <a:pPr lvl="1"/>
            <a:endParaRPr lang="nl-NL" dirty="0"/>
          </a:p>
          <a:p>
            <a:r>
              <a:rPr lang="nl-NL" b="1" dirty="0" smtClean="0"/>
              <a:t>Zoom </a:t>
            </a:r>
            <a:r>
              <a:rPr lang="fr-FR" dirty="0" smtClean="0"/>
              <a:t>sur </a:t>
            </a:r>
            <a:r>
              <a:rPr lang="fr-FR" dirty="0"/>
              <a:t>chacun de ces 4 points</a:t>
            </a:r>
            <a:endParaRPr lang="nl-NL" dirty="0"/>
          </a:p>
          <a:p>
            <a:endParaRPr lang="nl-NL" dirty="0"/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2119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08C8DB-FD1E-9E08-F572-94FC48C69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3.1 </a:t>
            </a:r>
            <a:r>
              <a:rPr lang="nl-NL" dirty="0" smtClean="0"/>
              <a:t>la </a:t>
            </a:r>
            <a:r>
              <a:rPr lang="nl-NL" dirty="0" err="1" smtClean="0"/>
              <a:t>charte</a:t>
            </a:r>
            <a:r>
              <a:rPr lang="nl-NL" dirty="0" smtClean="0"/>
              <a:t> </a:t>
            </a:r>
            <a:r>
              <a:rPr lang="nl-NL" dirty="0" err="1" smtClean="0"/>
              <a:t>intégrité</a:t>
            </a:r>
            <a:r>
              <a:rPr lang="nl-NL" dirty="0" smtClean="0"/>
              <a:t> </a:t>
            </a:r>
            <a:r>
              <a:rPr lang="nl-NL" dirty="0" err="1" smtClean="0"/>
              <a:t>devient</a:t>
            </a:r>
            <a:r>
              <a:rPr lang="nl-NL" dirty="0" smtClean="0"/>
              <a:t> </a:t>
            </a:r>
            <a:r>
              <a:rPr lang="nl-NL" dirty="0" err="1" smtClean="0"/>
              <a:t>juridiquement</a:t>
            </a:r>
            <a:r>
              <a:rPr lang="nl-NL" dirty="0" smtClean="0"/>
              <a:t> </a:t>
            </a:r>
            <a:r>
              <a:rPr lang="nl-NL" dirty="0" err="1" smtClean="0"/>
              <a:t>contraignante</a:t>
            </a:r>
            <a:r>
              <a:rPr lang="nl-NL" dirty="0" smtClean="0"/>
              <a:t> :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6C144D5-4F63-743C-1F14-2A0A02562B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Charte </a:t>
            </a:r>
            <a:r>
              <a:rPr lang="fr-FR" dirty="0"/>
              <a:t>d'intégrité = élevée au rang de norme nationale en matière de politique </a:t>
            </a:r>
            <a:r>
              <a:rPr lang="fr-FR" dirty="0" smtClean="0"/>
              <a:t>d'intégrité</a:t>
            </a:r>
          </a:p>
          <a:p>
            <a:r>
              <a:rPr lang="fr-FR" b="1" dirty="0" smtClean="0"/>
              <a:t>Charte </a:t>
            </a:r>
            <a:r>
              <a:rPr lang="fr-FR" b="1" dirty="0"/>
              <a:t>d'intégrité juridiquement contraignante</a:t>
            </a:r>
            <a:r>
              <a:rPr lang="fr-FR" dirty="0"/>
              <a:t> </a:t>
            </a:r>
            <a:r>
              <a:rPr lang="fr-FR" dirty="0" smtClean="0"/>
              <a:t>pour :</a:t>
            </a:r>
          </a:p>
          <a:p>
            <a:pPr lvl="1"/>
            <a:r>
              <a:rPr lang="fr-FR" dirty="0"/>
              <a:t>L</a:t>
            </a:r>
            <a:r>
              <a:rPr lang="fr-FR" dirty="0" smtClean="0"/>
              <a:t>a DGD</a:t>
            </a:r>
          </a:p>
          <a:p>
            <a:pPr lvl="1"/>
            <a:r>
              <a:rPr lang="fr-FR" dirty="0" smtClean="0"/>
              <a:t>Les coupoles et fédérations</a:t>
            </a:r>
          </a:p>
          <a:p>
            <a:pPr lvl="1"/>
            <a:r>
              <a:rPr lang="fr-FR" dirty="0" smtClean="0"/>
              <a:t>Les OSC et AI</a:t>
            </a:r>
          </a:p>
          <a:p>
            <a:pPr lvl="1"/>
            <a:r>
              <a:rPr lang="fr-FR" dirty="0" smtClean="0"/>
              <a:t>Les ONG humanitaires</a:t>
            </a:r>
          </a:p>
          <a:p>
            <a:pPr marL="457200" lvl="1" indent="0">
              <a:buNone/>
            </a:pPr>
            <a:endParaRPr lang="fr-FR" dirty="0" smtClean="0"/>
          </a:p>
          <a:p>
            <a:pPr marL="0" indent="0">
              <a:buNone/>
            </a:pPr>
            <a:r>
              <a:rPr lang="fr-FR" b="1" dirty="0" smtClean="0"/>
              <a:t>Important </a:t>
            </a:r>
            <a:r>
              <a:rPr lang="fr-FR" dirty="0"/>
              <a:t>= la charte d'intégrité est un engagement que nous avons déjà pris (volontairement) il y a 5 ans.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2056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8CD2DE-3F8E-7A91-6CBD-C6A3A2219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200" dirty="0"/>
              <a:t>3.2 </a:t>
            </a:r>
            <a:r>
              <a:rPr lang="fr-FR" sz="4200" dirty="0"/>
              <a:t>Sanctions en cas de violation des obligations de la charte</a:t>
            </a:r>
            <a:endParaRPr lang="nl-BE" sz="4200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B5C2667-5C06-027E-6EA5-86C18D6181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b="1" dirty="0" err="1" smtClean="0"/>
              <a:t>Sanction</a:t>
            </a:r>
            <a:r>
              <a:rPr lang="nl-NL" b="1" dirty="0" smtClean="0"/>
              <a:t> </a:t>
            </a:r>
            <a:r>
              <a:rPr lang="nl-NL" b="1" dirty="0"/>
              <a:t>1 = </a:t>
            </a:r>
            <a:r>
              <a:rPr lang="fr-FR" b="1" dirty="0" smtClean="0"/>
              <a:t>suspension </a:t>
            </a:r>
            <a:r>
              <a:rPr lang="fr-FR" b="1" dirty="0"/>
              <a:t>ou cessation des </a:t>
            </a:r>
            <a:r>
              <a:rPr lang="fr-FR" b="1" dirty="0" smtClean="0"/>
              <a:t>subventions</a:t>
            </a:r>
            <a:endParaRPr lang="nl-NL" b="1" dirty="0"/>
          </a:p>
          <a:p>
            <a:pPr marL="0" indent="0">
              <a:buNone/>
            </a:pPr>
            <a:r>
              <a:rPr lang="fr-FR" dirty="0" smtClean="0"/>
              <a:t>En cas </a:t>
            </a:r>
            <a:r>
              <a:rPr lang="fr-FR" dirty="0"/>
              <a:t>de violation de la charte d'intégrité (</a:t>
            </a:r>
            <a:r>
              <a:rPr lang="fr-FR" dirty="0" smtClean="0"/>
              <a:t>possibilité de)</a:t>
            </a:r>
          </a:p>
          <a:p>
            <a:r>
              <a:rPr lang="fr-FR" dirty="0" smtClean="0"/>
              <a:t>Suspension/résiliation </a:t>
            </a:r>
            <a:r>
              <a:rPr lang="fr-FR" dirty="0"/>
              <a:t>totale ou partielle </a:t>
            </a:r>
            <a:endParaRPr lang="fr-FR" dirty="0" smtClean="0"/>
          </a:p>
          <a:p>
            <a:r>
              <a:rPr lang="fr-FR" dirty="0" smtClean="0"/>
              <a:t>2 critères</a:t>
            </a:r>
          </a:p>
          <a:p>
            <a:pPr lvl="1"/>
            <a:r>
              <a:rPr lang="fr-FR" dirty="0" smtClean="0"/>
              <a:t>L'ampleur </a:t>
            </a:r>
            <a:r>
              <a:rPr lang="fr-FR" dirty="0"/>
              <a:t>de la </a:t>
            </a:r>
            <a:r>
              <a:rPr lang="fr-FR" dirty="0" smtClean="0"/>
              <a:t>violation</a:t>
            </a:r>
          </a:p>
          <a:p>
            <a:pPr lvl="1"/>
            <a:r>
              <a:rPr lang="fr-FR" dirty="0" smtClean="0"/>
              <a:t>Mesure </a:t>
            </a:r>
            <a:r>
              <a:rPr lang="fr-FR" dirty="0"/>
              <a:t>dans laquelle l'organisation n'a pas pris les mesures </a:t>
            </a:r>
            <a:r>
              <a:rPr lang="fr-FR" dirty="0" smtClean="0"/>
              <a:t>appropriées</a:t>
            </a:r>
            <a:r>
              <a:rPr lang="nl-N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5820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8CD2DE-3F8E-7A91-6CBD-C6A3A2219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200" dirty="0"/>
              <a:t>3.2 </a:t>
            </a:r>
            <a:r>
              <a:rPr lang="fr-FR" sz="4200" dirty="0"/>
              <a:t>Sanctions en cas de violation des obligations de la charte</a:t>
            </a:r>
            <a:endParaRPr lang="nl-BE" sz="4200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B5C2667-5C06-027E-6EA5-86C18D6181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l-NL" b="1" dirty="0" err="1" smtClean="0"/>
              <a:t>Sanction</a:t>
            </a:r>
            <a:r>
              <a:rPr lang="nl-NL" b="1" dirty="0" smtClean="0"/>
              <a:t> </a:t>
            </a:r>
            <a:r>
              <a:rPr lang="nl-NL" b="1" dirty="0"/>
              <a:t>2 = </a:t>
            </a:r>
            <a:r>
              <a:rPr lang="nl-NL" b="1" dirty="0" err="1" smtClean="0"/>
              <a:t>retrait</a:t>
            </a:r>
            <a:r>
              <a:rPr lang="nl-NL" b="1" dirty="0" smtClean="0"/>
              <a:t> de </a:t>
            </a:r>
            <a:r>
              <a:rPr lang="nl-NL" b="1" dirty="0" err="1" smtClean="0"/>
              <a:t>l’accréditation</a:t>
            </a:r>
            <a:endParaRPr lang="nl-NL" b="1" dirty="0"/>
          </a:p>
          <a:p>
            <a:r>
              <a:rPr lang="nl-NL" dirty="0" err="1" smtClean="0"/>
              <a:t>L’accréditation</a:t>
            </a:r>
            <a:r>
              <a:rPr lang="nl-NL" dirty="0" smtClean="0"/>
              <a:t> des OSC, AI, </a:t>
            </a:r>
            <a:r>
              <a:rPr lang="nl-NL" dirty="0" err="1" smtClean="0"/>
              <a:t>fédérations</a:t>
            </a:r>
            <a:r>
              <a:rPr lang="nl-NL" dirty="0" smtClean="0"/>
              <a:t> et </a:t>
            </a:r>
            <a:r>
              <a:rPr lang="nl-NL" dirty="0" err="1" smtClean="0"/>
              <a:t>coupoles</a:t>
            </a:r>
            <a:r>
              <a:rPr lang="nl-NL" dirty="0" smtClean="0"/>
              <a:t> (</a:t>
            </a:r>
            <a:r>
              <a:rPr lang="nl-NL" dirty="0" err="1" smtClean="0"/>
              <a:t>possibilité</a:t>
            </a:r>
            <a:r>
              <a:rPr lang="nl-NL" dirty="0" smtClean="0"/>
              <a:t>)</a:t>
            </a:r>
            <a:endParaRPr lang="nl-NL" dirty="0"/>
          </a:p>
          <a:p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</a:t>
            </a:r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 de </a:t>
            </a:r>
            <a:r>
              <a:rPr lang="fr-FR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violation grave ( !) </a:t>
            </a:r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la charte d'intégrité </a:t>
            </a:r>
            <a:endParaRPr lang="nl-NL" b="1" dirty="0"/>
          </a:p>
          <a:p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</a:t>
            </a:r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charte d'intégrité énumère quatre cas qui sont considérés comme des violations graves </a:t>
            </a:r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nl-NL" dirty="0" smtClean="0"/>
          </a:p>
          <a:p>
            <a:pPr marL="914400" lvl="1" indent="-457200">
              <a:buFont typeface="+mj-lt"/>
              <a:buAutoNum type="arabicPeriod"/>
            </a:pPr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lorsqu'une </a:t>
            </a:r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organisation omet sciemment et systématiquement d'enquêter sur des rapports en temps opportun </a:t>
            </a:r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nl-NL" dirty="0" smtClean="0"/>
          </a:p>
          <a:p>
            <a:pPr marL="914400" lvl="1" indent="-457200">
              <a:buFont typeface="+mj-lt"/>
              <a:buAutoNum type="arabicPeriod"/>
            </a:pPr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lorsqu'une organisation s'abstient </a:t>
            </a:r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sciemment et systématiquement de prendre les mesures appropriées en cas de violation de </a:t>
            </a:r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l'intégrité</a:t>
            </a:r>
            <a:r>
              <a:rPr lang="nl-BE" sz="2400" kern="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nl-BE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après plusieurs rappels de la direction générale du développement et de l'aide humanitaire, une organisation ne peut toujours pas démontrer qu'elle applique les 10 points de la partie B de la Charte d'intégrité </a:t>
            </a:r>
            <a:endParaRPr lang="fr-FR" kern="1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lorsqu'une organisation refuse de manière injustifiée de fournir la coopération demandée par le point central de </a:t>
            </a:r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signalement.</a:t>
            </a:r>
            <a:endParaRPr lang="nl-BE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nl-BE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35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8CD2DE-3F8E-7A91-6CBD-C6A3A2219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200" dirty="0"/>
              <a:t>3.2 </a:t>
            </a:r>
            <a:r>
              <a:rPr lang="fr-FR" sz="4200" dirty="0"/>
              <a:t>Sanctions en cas de violation des obligations de la charte</a:t>
            </a:r>
            <a:endParaRPr lang="nl-BE" sz="4200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B5C2667-5C06-027E-6EA5-86C18D6181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b="1" dirty="0" err="1" smtClean="0"/>
              <a:t>Qui</a:t>
            </a:r>
            <a:r>
              <a:rPr lang="nl-NL" b="1" dirty="0" smtClean="0"/>
              <a:t> </a:t>
            </a:r>
            <a:r>
              <a:rPr lang="nl-NL" b="1" dirty="0" err="1" smtClean="0"/>
              <a:t>prend</a:t>
            </a:r>
            <a:r>
              <a:rPr lang="nl-NL" b="1" dirty="0" smtClean="0"/>
              <a:t> les </a:t>
            </a:r>
            <a:r>
              <a:rPr lang="nl-NL" b="1" dirty="0" err="1" smtClean="0"/>
              <a:t>sanctions</a:t>
            </a:r>
            <a:r>
              <a:rPr lang="nl-NL" b="1" dirty="0" smtClean="0"/>
              <a:t> et </a:t>
            </a:r>
            <a:r>
              <a:rPr lang="nl-NL" b="1" dirty="0" err="1" smtClean="0"/>
              <a:t>comment</a:t>
            </a:r>
            <a:r>
              <a:rPr lang="nl-NL" b="1" dirty="0" smtClean="0"/>
              <a:t> ?</a:t>
            </a:r>
            <a:endParaRPr lang="nl-NL" b="1" dirty="0"/>
          </a:p>
          <a:p>
            <a:r>
              <a:rPr lang="fr-FR" dirty="0" smtClean="0"/>
              <a:t>Le ou la </a:t>
            </a:r>
            <a:r>
              <a:rPr lang="fr-FR" dirty="0"/>
              <a:t>Ministre de la Coopération au </a:t>
            </a:r>
            <a:r>
              <a:rPr lang="fr-FR" dirty="0" smtClean="0"/>
              <a:t>Développement</a:t>
            </a:r>
            <a:endParaRPr lang="nl-NL" dirty="0" smtClean="0"/>
          </a:p>
          <a:p>
            <a:r>
              <a:rPr lang="fr-FR" dirty="0" smtClean="0"/>
              <a:t>Conformément </a:t>
            </a:r>
            <a:r>
              <a:rPr lang="fr-FR" dirty="0"/>
              <a:t>à la procédure déjà existante pour le retrait de l'agrément (article 10, §2 à §4, AR 2016</a:t>
            </a:r>
            <a:r>
              <a:rPr lang="fr-FR" dirty="0" smtClean="0"/>
              <a:t>)</a:t>
            </a:r>
            <a:endParaRPr lang="nl-NL" dirty="0"/>
          </a:p>
          <a:p>
            <a:pPr marL="914400" lvl="1" indent="-457200">
              <a:buFont typeface="+mj-lt"/>
              <a:buAutoNum type="arabicPeriod"/>
            </a:pPr>
            <a:r>
              <a:rPr lang="fr-FR" dirty="0" smtClean="0"/>
              <a:t>Le </a:t>
            </a:r>
            <a:r>
              <a:rPr lang="fr-FR" dirty="0"/>
              <a:t>ministre communique son intention de sanctionner par lettre recommandée à l'organisation concernée</a:t>
            </a:r>
            <a:r>
              <a:rPr lang="fr-FR" dirty="0" smtClean="0"/>
              <a:t>.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dirty="0" smtClean="0"/>
              <a:t>L'organisation </a:t>
            </a:r>
            <a:r>
              <a:rPr lang="fr-FR" dirty="0"/>
              <a:t>concernée dispose de deux mois pour soumettre ses </a:t>
            </a:r>
            <a:r>
              <a:rPr lang="fr-FR" dirty="0" smtClean="0"/>
              <a:t>commentaires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dirty="0" smtClean="0"/>
              <a:t>La </a:t>
            </a:r>
            <a:r>
              <a:rPr lang="fr-FR" dirty="0"/>
              <a:t>décision de retirer l'agrément est prise par le ministre, sur la base d'un avis de l'administration, et est communiquée à l'organisation par lettre recommandée.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3518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1A5326-96C6-B8F7-99A3-C21CFA5A7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3.3 </a:t>
            </a:r>
            <a:r>
              <a:rPr lang="nl-NL" dirty="0" smtClean="0"/>
              <a:t>Le point </a:t>
            </a:r>
            <a:r>
              <a:rPr lang="nl-NL" dirty="0" err="1" smtClean="0"/>
              <a:t>central</a:t>
            </a:r>
            <a:r>
              <a:rPr lang="nl-NL" dirty="0" smtClean="0"/>
              <a:t> de signalement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316BAAB-F841-EED1-AE0B-3F1DA9CC13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Point central de </a:t>
            </a:r>
            <a:r>
              <a:rPr lang="fr-FR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signalement pour les </a:t>
            </a:r>
            <a:r>
              <a:rPr lang="fr-FR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signalements d'abus</a:t>
            </a:r>
            <a:endParaRPr lang="fr-FR" b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Abus </a:t>
            </a:r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exploitation sexuelle, abus sexuel ou harcèlement sexuel </a:t>
            </a:r>
            <a:endParaRPr lang="fr-FR" kern="1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 </a:t>
            </a:r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ouvert pour les signalements liés </a:t>
            </a:r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</a:p>
          <a:p>
            <a:pPr lvl="2"/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atteintes à l'intégrité financière (fraude, corruption</a:t>
            </a:r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...)</a:t>
            </a:r>
          </a:p>
          <a:p>
            <a:pPr lvl="2"/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</a:t>
            </a:r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atteintes à l'intégrité morale qui ne sont pas de nature sexuelle</a:t>
            </a:r>
            <a:endParaRPr lang="nl-NL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Abus commis par le </a:t>
            </a:r>
            <a:r>
              <a:rPr lang="fr-FR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personnel et les bénévoles</a:t>
            </a:r>
          </a:p>
          <a:p>
            <a:pPr lvl="1"/>
            <a:r>
              <a:rPr lang="nl-NL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OSC et AI</a:t>
            </a:r>
            <a:endParaRPr lang="nl-NL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nl-NL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Enabel</a:t>
            </a:r>
            <a:r>
              <a:rPr lang="nl-NL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kern="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 </a:t>
            </a:r>
            <a:r>
              <a:rPr lang="nl-NL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BIO</a:t>
            </a:r>
          </a:p>
          <a:p>
            <a:pPr lvl="2"/>
            <a:endParaRPr lang="nl-BE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9547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1A5326-96C6-B8F7-99A3-C21CFA5A7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3.3 </a:t>
            </a:r>
            <a:r>
              <a:rPr lang="nl-NL" dirty="0" smtClean="0"/>
              <a:t>Le point </a:t>
            </a:r>
            <a:r>
              <a:rPr lang="nl-NL" dirty="0" err="1" smtClean="0"/>
              <a:t>central</a:t>
            </a:r>
            <a:r>
              <a:rPr lang="nl-NL" dirty="0" smtClean="0"/>
              <a:t> de signalement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316BAAB-F841-EED1-AE0B-3F1DA9CC13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Qui </a:t>
            </a:r>
            <a:r>
              <a:rPr lang="fr-FR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peut déposer un rapport et comment ?</a:t>
            </a:r>
          </a:p>
          <a:p>
            <a:pPr lvl="1"/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Toute </a:t>
            </a:r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partie intéressée (victimes et non-victimes, individus et organisations) - les rapports anonymes sont </a:t>
            </a:r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possibles</a:t>
            </a:r>
          </a:p>
          <a:p>
            <a:pPr lvl="1"/>
            <a:r>
              <a:rPr lang="nl-NL" sz="2400" kern="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priori via un </a:t>
            </a:r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site </a:t>
            </a:r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web (extension possible à d'autres </a:t>
            </a:r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canaux</a:t>
            </a:r>
            <a:r>
              <a:rPr lang="nl-NL" sz="2400" kern="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nl-BE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nl-BE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nl-BE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Point </a:t>
            </a:r>
            <a:r>
              <a:rPr lang="nl-BE" b="1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central</a:t>
            </a:r>
            <a:r>
              <a:rPr lang="nl-BE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signalement </a:t>
            </a:r>
            <a:r>
              <a:rPr lang="nl-BE" b="1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géré</a:t>
            </a:r>
            <a:r>
              <a:rPr lang="nl-BE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 </a:t>
            </a:r>
            <a:r>
              <a:rPr lang="nl-BE" b="1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</a:t>
            </a:r>
            <a:r>
              <a:rPr lang="nl-BE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SPF</a:t>
            </a:r>
            <a:endParaRPr lang="nl-BE" b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nl-BE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Respect </a:t>
            </a:r>
            <a:r>
              <a:rPr lang="fr-FR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la confidentialité et de la vie privée</a:t>
            </a:r>
            <a:endParaRPr lang="nl-BE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4018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1A5326-96C6-B8F7-99A3-C21CFA5A7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3.3 </a:t>
            </a:r>
            <a:r>
              <a:rPr lang="nl-NL" dirty="0" smtClean="0"/>
              <a:t>Le point </a:t>
            </a:r>
            <a:r>
              <a:rPr lang="nl-NL" dirty="0" err="1" smtClean="0"/>
              <a:t>central</a:t>
            </a:r>
            <a:r>
              <a:rPr lang="nl-NL" dirty="0" smtClean="0"/>
              <a:t> de signalement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316BAAB-F841-EED1-AE0B-3F1DA9CC13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l-NL" b="1" dirty="0" smtClean="0"/>
              <a:t>Point de contact de première </a:t>
            </a:r>
            <a:r>
              <a:rPr lang="nl-NL" b="1" dirty="0" err="1" smtClean="0"/>
              <a:t>ligne</a:t>
            </a:r>
            <a:r>
              <a:rPr lang="nl-NL" b="1" dirty="0" smtClean="0"/>
              <a:t> </a:t>
            </a:r>
            <a:r>
              <a:rPr lang="nl-NL" b="1" dirty="0" err="1" smtClean="0"/>
              <a:t>ou</a:t>
            </a:r>
            <a:r>
              <a:rPr lang="nl-NL" b="1" dirty="0" smtClean="0"/>
              <a:t> point </a:t>
            </a:r>
            <a:r>
              <a:rPr lang="nl-NL" b="1" dirty="0" err="1" smtClean="0"/>
              <a:t>central</a:t>
            </a:r>
            <a:r>
              <a:rPr lang="nl-NL" b="1" dirty="0" smtClean="0"/>
              <a:t> de signalement?</a:t>
            </a:r>
            <a:endParaRPr lang="nl-NL" b="1" dirty="0"/>
          </a:p>
          <a:p>
            <a:r>
              <a:rPr lang="nl-NL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point </a:t>
            </a:r>
            <a:r>
              <a:rPr lang="nl-NL" b="1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central</a:t>
            </a:r>
            <a:r>
              <a:rPr lang="nl-NL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signalement </a:t>
            </a:r>
            <a:r>
              <a:rPr lang="nl-NL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 peut </a:t>
            </a:r>
            <a:r>
              <a:rPr lang="nl-NL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donner</a:t>
            </a:r>
            <a:r>
              <a:rPr lang="nl-NL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suite à </a:t>
            </a:r>
            <a:r>
              <a:rPr lang="nl-NL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</a:t>
            </a:r>
            <a:r>
              <a:rPr lang="nl-NL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signalement que </a:t>
            </a:r>
            <a:r>
              <a:rPr lang="fr-BE" b="1" dirty="0" smtClean="0"/>
              <a:t>quand </a:t>
            </a:r>
            <a:r>
              <a:rPr lang="fr-BE" b="1" dirty="0"/>
              <a:t>il existe des raisons valables de croire </a:t>
            </a:r>
            <a:r>
              <a:rPr lang="fr-BE" b="1" dirty="0" smtClean="0"/>
              <a:t>que </a:t>
            </a:r>
            <a:r>
              <a:rPr lang="nl-NL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nl-NL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fr-BE" dirty="0" smtClean="0"/>
              <a:t>il </a:t>
            </a:r>
            <a:r>
              <a:rPr lang="fr-BE" dirty="0"/>
              <a:t>est peu probable que l’enquête soit menée de manière approfondie et correcte après signalement auprès du point de contact de première ligne ; </a:t>
            </a:r>
            <a:endParaRPr lang="fr-BE" dirty="0" smtClean="0"/>
          </a:p>
          <a:p>
            <a:pPr marL="914400" lvl="1" indent="-457200">
              <a:buFont typeface="+mj-lt"/>
              <a:buAutoNum type="arabicPeriod"/>
            </a:pPr>
            <a:r>
              <a:rPr lang="fr-BE" dirty="0" smtClean="0"/>
              <a:t>aucune </a:t>
            </a:r>
            <a:r>
              <a:rPr lang="fr-BE" dirty="0"/>
              <a:t>suite n’a été donnée au signalement auprès du point de contact de première ligne ; </a:t>
            </a:r>
            <a:endParaRPr lang="fr-BE" dirty="0" smtClean="0"/>
          </a:p>
          <a:p>
            <a:pPr marL="914400" lvl="1" indent="-457200">
              <a:buFont typeface="+mj-lt"/>
              <a:buAutoNum type="arabicPeriod"/>
            </a:pPr>
            <a:r>
              <a:rPr lang="fr-BE" dirty="0" smtClean="0"/>
              <a:t>l’enquête </a:t>
            </a:r>
            <a:r>
              <a:rPr lang="fr-BE" dirty="0"/>
              <a:t>n’a pas été menée de manière approfondie et correcte suite à un signalement auprès du point de contact de première ligne ; </a:t>
            </a:r>
            <a:endParaRPr lang="fr-BE" dirty="0" smtClean="0"/>
          </a:p>
          <a:p>
            <a:pPr marL="914400" lvl="1" indent="-457200">
              <a:buFont typeface="+mj-lt"/>
              <a:buAutoNum type="arabicPeriod"/>
            </a:pPr>
            <a:r>
              <a:rPr lang="fr-BE" dirty="0" smtClean="0"/>
              <a:t>les </a:t>
            </a:r>
            <a:r>
              <a:rPr lang="fr-BE" dirty="0"/>
              <a:t>mesures nécessaires n’ont pas été prises s’il s’agit de faits avérés qui ont été signalés auprès du point de contact de première ligne.</a:t>
            </a:r>
            <a:endParaRPr lang="nl-NL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Tous les autres cas </a:t>
            </a:r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point de contact de première ligne compétent </a:t>
            </a:r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(transfert du </a:t>
            </a:r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signalement, </a:t>
            </a:r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avec le consentement du déclarant, </a:t>
            </a:r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 point </a:t>
            </a:r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contact de première ligne</a:t>
            </a:r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nl-NL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nl-NL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07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1A5326-96C6-B8F7-99A3-C21CFA5A7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3.3 </a:t>
            </a:r>
            <a:r>
              <a:rPr lang="nl-NL" dirty="0" smtClean="0"/>
              <a:t>Le point </a:t>
            </a:r>
            <a:r>
              <a:rPr lang="nl-NL" dirty="0" err="1" smtClean="0"/>
              <a:t>central</a:t>
            </a:r>
            <a:r>
              <a:rPr lang="nl-NL" dirty="0" smtClean="0"/>
              <a:t> de signalement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316BAAB-F841-EED1-AE0B-3F1DA9CC1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64792"/>
            <a:ext cx="10515600" cy="441217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nl-NL" sz="3800" b="1" dirty="0" smtClean="0"/>
              <a:t>Que se passe-t-</a:t>
            </a:r>
            <a:r>
              <a:rPr lang="nl-NL" sz="3800" b="1" dirty="0" err="1" smtClean="0"/>
              <a:t>il</a:t>
            </a:r>
            <a:r>
              <a:rPr lang="nl-NL" sz="3800" b="1" dirty="0" smtClean="0"/>
              <a:t> si </a:t>
            </a:r>
            <a:r>
              <a:rPr lang="nl-NL" sz="3800" b="1" dirty="0" err="1" smtClean="0"/>
              <a:t>le</a:t>
            </a:r>
            <a:r>
              <a:rPr lang="nl-NL" sz="3800" b="1" dirty="0" smtClean="0"/>
              <a:t> point </a:t>
            </a:r>
            <a:r>
              <a:rPr lang="nl-NL" sz="3800" b="1" dirty="0" err="1" smtClean="0"/>
              <a:t>central</a:t>
            </a:r>
            <a:r>
              <a:rPr lang="nl-NL" sz="3800" b="1" dirty="0" smtClean="0"/>
              <a:t> </a:t>
            </a:r>
            <a:r>
              <a:rPr lang="nl-NL" sz="3800" b="1" dirty="0" err="1" smtClean="0"/>
              <a:t>décide</a:t>
            </a:r>
            <a:r>
              <a:rPr lang="nl-NL" sz="3800" b="1" dirty="0" smtClean="0"/>
              <a:t> </a:t>
            </a:r>
            <a:r>
              <a:rPr lang="nl-NL" sz="3800" b="1" dirty="0" err="1" smtClean="0"/>
              <a:t>d’assurer</a:t>
            </a:r>
            <a:r>
              <a:rPr lang="nl-NL" sz="3800" b="1" dirty="0" smtClean="0"/>
              <a:t> </a:t>
            </a:r>
            <a:r>
              <a:rPr lang="nl-NL" sz="3800" b="1" dirty="0" err="1" smtClean="0"/>
              <a:t>le</a:t>
            </a:r>
            <a:r>
              <a:rPr lang="nl-NL" sz="3800" b="1" dirty="0" smtClean="0"/>
              <a:t> </a:t>
            </a:r>
            <a:r>
              <a:rPr lang="nl-NL" sz="3800" b="1" dirty="0" err="1" smtClean="0"/>
              <a:t>suivi</a:t>
            </a:r>
            <a:r>
              <a:rPr lang="nl-NL" sz="3800" b="1" dirty="0" smtClean="0"/>
              <a:t> </a:t>
            </a:r>
            <a:r>
              <a:rPr lang="nl-NL" sz="3800" b="1" dirty="0" err="1" smtClean="0"/>
              <a:t>d’un</a:t>
            </a:r>
            <a:r>
              <a:rPr lang="nl-NL" sz="3800" b="1" dirty="0" smtClean="0"/>
              <a:t> signalement ?</a:t>
            </a:r>
          </a:p>
          <a:p>
            <a:pPr>
              <a:lnSpc>
                <a:spcPct val="110000"/>
              </a:lnSpc>
            </a:pPr>
            <a:r>
              <a:rPr lang="nl-NL" sz="3700" b="1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Etape</a:t>
            </a:r>
            <a:r>
              <a:rPr lang="nl-NL" sz="37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1: contact </a:t>
            </a:r>
            <a:r>
              <a:rPr lang="nl-NL" sz="3700" b="1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avec</a:t>
            </a:r>
            <a:r>
              <a:rPr lang="nl-NL" sz="37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sz="3700" b="1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l’organisation</a:t>
            </a:r>
            <a:r>
              <a:rPr lang="nl-NL" sz="37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sz="3700" b="1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concernée</a:t>
            </a:r>
            <a:r>
              <a:rPr lang="nl-NL" sz="37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pour </a:t>
            </a:r>
            <a:r>
              <a:rPr lang="nl-NL" sz="3700" b="1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vérifier</a:t>
            </a:r>
            <a:r>
              <a:rPr lang="nl-NL" sz="37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</a:p>
          <a:p>
            <a:pPr marL="914400" lvl="1" indent="-457200">
              <a:lnSpc>
                <a:spcPct val="110000"/>
              </a:lnSpc>
              <a:buFont typeface="+mj-lt"/>
              <a:buAutoNum type="arabicPeriod"/>
            </a:pPr>
            <a:r>
              <a:rPr lang="nl-NL" sz="37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fr-BE" sz="37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 suivi du signalement par celle-ci</a:t>
            </a:r>
          </a:p>
          <a:p>
            <a:pPr marL="914400" lvl="1" indent="-457200">
              <a:lnSpc>
                <a:spcPct val="110000"/>
              </a:lnSpc>
              <a:buFont typeface="+mj-lt"/>
              <a:buAutoNum type="arabicPeriod"/>
            </a:pPr>
            <a:r>
              <a:rPr lang="fr-BE" sz="37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mesures prises par celle-ci concernant l’abus </a:t>
            </a:r>
            <a:r>
              <a:rPr lang="fr-BE" sz="37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signalé; </a:t>
            </a:r>
            <a:endParaRPr lang="fr-BE" sz="37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1" indent="-457200">
              <a:lnSpc>
                <a:spcPct val="110000"/>
              </a:lnSpc>
              <a:buFont typeface="+mj-lt"/>
              <a:buAutoNum type="arabicPeriod"/>
            </a:pPr>
            <a:r>
              <a:rPr lang="fr-BE" sz="37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cas échéant, les procédures d’intégrité mises en place par celle-ci</a:t>
            </a:r>
            <a:r>
              <a:rPr lang="fr-BE" sz="37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37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110000"/>
              </a:lnSpc>
              <a:buNone/>
            </a:pPr>
            <a:r>
              <a:rPr lang="fr-FR" sz="37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test par rapport à l'art. 2 </a:t>
            </a:r>
            <a:r>
              <a:rPr lang="fr-FR" sz="37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 </a:t>
            </a:r>
            <a:r>
              <a:rPr lang="fr-FR" sz="37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intégrité (mesures nécessaires) et par rapport à la charte d'intégrité (</a:t>
            </a:r>
            <a:r>
              <a:rPr lang="fr-FR" sz="37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résumé = l'organisation a-t-elle fait ce qu'elle devait faire ?</a:t>
            </a:r>
            <a:r>
              <a:rPr lang="fr-FR" sz="37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457200" lvl="1" indent="0">
              <a:lnSpc>
                <a:spcPct val="110000"/>
              </a:lnSpc>
              <a:buNone/>
            </a:pPr>
            <a:r>
              <a:rPr lang="fr-FR" sz="37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pas d'enquête </a:t>
            </a:r>
            <a:r>
              <a:rPr lang="fr-FR" sz="37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 le </a:t>
            </a:r>
            <a:r>
              <a:rPr lang="fr-FR" sz="37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fond</a:t>
            </a:r>
          </a:p>
          <a:p>
            <a:pPr marL="457200" lvl="1" indent="0">
              <a:buNone/>
            </a:pPr>
            <a:endParaRPr lang="fr-FR" sz="4000" dirty="0"/>
          </a:p>
          <a:p>
            <a:pPr marL="457200" lvl="1" indent="0">
              <a:buNone/>
            </a:pPr>
            <a:r>
              <a:rPr lang="fr-FR" sz="4000" dirty="0"/>
              <a:t>L</a:t>
            </a:r>
            <a:r>
              <a:rPr lang="fr-BE" sz="4000" dirty="0" smtClean="0"/>
              <a:t>’organisation </a:t>
            </a:r>
            <a:r>
              <a:rPr lang="fr-BE" sz="4000" dirty="0"/>
              <a:t>concernée coopère avec le point de contact central et lui transmet toutes les informations nécessaires au suivi du signalement.</a:t>
            </a:r>
            <a:endParaRPr lang="fr-BE" sz="4800" dirty="0"/>
          </a:p>
          <a:p>
            <a:pPr marL="457200" lvl="1" indent="0">
              <a:buNone/>
            </a:pPr>
            <a:endParaRPr lang="fr-BE" sz="4000" dirty="0"/>
          </a:p>
          <a:p>
            <a:pPr marL="914400" lvl="1" indent="-457200">
              <a:buFont typeface="+mj-lt"/>
              <a:buAutoNum type="arabicPeriod"/>
            </a:pPr>
            <a:endParaRPr lang="fr-BE" sz="3200" dirty="0" smtClean="0"/>
          </a:p>
          <a:p>
            <a:pPr marL="457200" lvl="1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55838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1A5326-96C6-B8F7-99A3-C21CFA5A7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3.3 </a:t>
            </a:r>
            <a:r>
              <a:rPr lang="nl-NL" dirty="0" smtClean="0"/>
              <a:t>Le point de signalement :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316BAAB-F841-EED1-AE0B-3F1DA9CC13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600" b="1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Etape</a:t>
            </a:r>
            <a:r>
              <a:rPr lang="nl-NL" sz="2600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2: si </a:t>
            </a:r>
            <a:r>
              <a:rPr lang="nl-NL" sz="2600" b="1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l’appréciation</a:t>
            </a:r>
            <a:r>
              <a:rPr lang="nl-NL" sz="2600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sz="2600" b="1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</a:t>
            </a:r>
            <a:r>
              <a:rPr lang="nl-NL" sz="2600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sz="2600" b="1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négative</a:t>
            </a:r>
            <a:r>
              <a:rPr lang="nl-NL" sz="2600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suite à </a:t>
            </a:r>
            <a:r>
              <a:rPr lang="nl-NL" sz="2600" b="1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l’étape</a:t>
            </a:r>
            <a:r>
              <a:rPr lang="nl-NL" sz="2600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1, </a:t>
            </a:r>
            <a:r>
              <a:rPr lang="nl-NL" sz="2600" b="1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alors</a:t>
            </a:r>
            <a:r>
              <a:rPr lang="nl-NL" sz="2600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  <a:endParaRPr lang="nl-NL" sz="2600" b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fr-BE" dirty="0" smtClean="0"/>
              <a:t>Rapport avec des </a:t>
            </a:r>
            <a:r>
              <a:rPr lang="fr-BE" b="1" dirty="0"/>
              <a:t>recommandations</a:t>
            </a:r>
            <a:r>
              <a:rPr lang="fr-BE" dirty="0"/>
              <a:t> à l’égard de l’organisation </a:t>
            </a:r>
            <a:r>
              <a:rPr lang="fr-BE" dirty="0" smtClean="0"/>
              <a:t>concernée (selon gravité, rapport peut être communiqué au Ministre).</a:t>
            </a:r>
          </a:p>
          <a:p>
            <a:pPr marL="457200" lvl="1" indent="0">
              <a:buNone/>
            </a:pPr>
            <a:endParaRPr lang="nl-NL" sz="2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nl-NL" sz="22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</a:t>
            </a:r>
            <a:r>
              <a:rPr lang="nl-NL" sz="2200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recommandations</a:t>
            </a:r>
            <a:r>
              <a:rPr lang="nl-NL" sz="22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sz="2200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peuvent</a:t>
            </a:r>
            <a:r>
              <a:rPr lang="nl-NL" sz="22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sz="2200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prendre</a:t>
            </a:r>
            <a:r>
              <a:rPr lang="nl-NL" sz="22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nl-NL" sz="2200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formes</a:t>
            </a:r>
            <a:r>
              <a:rPr lang="nl-NL" sz="22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sz="2200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diverses</a:t>
            </a:r>
            <a:r>
              <a:rPr lang="nl-NL" sz="22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</a:p>
          <a:p>
            <a:pPr lvl="2"/>
            <a:r>
              <a:rPr lang="fr-FR" sz="22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 </a:t>
            </a:r>
            <a:r>
              <a:rPr lang="fr-FR" sz="2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mesures concrètes à prendre par l'organisation </a:t>
            </a:r>
            <a:r>
              <a:rPr lang="fr-FR" sz="22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concernée</a:t>
            </a:r>
          </a:p>
          <a:p>
            <a:pPr lvl="2"/>
            <a:r>
              <a:rPr lang="fr-FR" sz="22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mener </a:t>
            </a:r>
            <a:r>
              <a:rPr lang="fr-FR" sz="2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enquête externe sur les abus </a:t>
            </a:r>
            <a:r>
              <a:rPr lang="fr-FR" sz="22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signalés</a:t>
            </a:r>
          </a:p>
          <a:p>
            <a:pPr lvl="2"/>
            <a:r>
              <a:rPr lang="fr-FR" sz="22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...</a:t>
            </a:r>
            <a:r>
              <a:rPr lang="nl-BE" sz="22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nl-NL" sz="2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46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652AA8-4D2F-E192-E302-1E8453C4C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C</a:t>
            </a:r>
            <a:r>
              <a:rPr lang="nl-NL" dirty="0" err="1" smtClean="0"/>
              <a:t>ontenu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C2DB288-E7BE-0BBE-9169-B98B19D34B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l-NL" b="1" dirty="0" smtClean="0"/>
              <a:t>Presentation</a:t>
            </a:r>
            <a:endParaRPr lang="nl-NL" b="1" dirty="0"/>
          </a:p>
          <a:p>
            <a:pPr marL="514350" indent="-514350">
              <a:buAutoNum type="arabicPeriod"/>
            </a:pPr>
            <a:r>
              <a:rPr lang="fr-BE" dirty="0" smtClean="0"/>
              <a:t>D’où venons-nous ?</a:t>
            </a:r>
          </a:p>
          <a:p>
            <a:pPr marL="514350" indent="-514350">
              <a:buAutoNum type="arabicPeriod"/>
            </a:pPr>
            <a:r>
              <a:rPr lang="fr-BE" dirty="0" smtClean="0"/>
              <a:t>La modification de la loi en 2020</a:t>
            </a:r>
          </a:p>
          <a:p>
            <a:pPr marL="514350" indent="-514350">
              <a:buAutoNum type="arabicPeriod"/>
            </a:pPr>
            <a:r>
              <a:rPr lang="fr-BE" dirty="0" smtClean="0"/>
              <a:t>L’AR intégrité</a:t>
            </a:r>
          </a:p>
          <a:p>
            <a:pPr marL="514350" indent="-514350">
              <a:buAutoNum type="arabicPeriod"/>
            </a:pPr>
            <a:r>
              <a:rPr lang="fr-BE" dirty="0" smtClean="0"/>
              <a:t>Le domaine de screening intégrité</a:t>
            </a:r>
          </a:p>
          <a:p>
            <a:pPr marL="514350" indent="-514350">
              <a:buAutoNum type="arabicPeriod"/>
            </a:pPr>
            <a:r>
              <a:rPr lang="fr-BE" dirty="0" smtClean="0"/>
              <a:t>La charte intégrité</a:t>
            </a:r>
          </a:p>
          <a:p>
            <a:pPr marL="0" indent="0">
              <a:buNone/>
            </a:pPr>
            <a:endParaRPr lang="fr-BE" dirty="0" smtClean="0"/>
          </a:p>
          <a:p>
            <a:pPr marL="0" indent="0">
              <a:buNone/>
            </a:pPr>
            <a:r>
              <a:rPr lang="fr-BE" b="1" dirty="0" smtClean="0"/>
              <a:t>Discussion ouverte</a:t>
            </a:r>
          </a:p>
          <a:p>
            <a:pPr marL="514350" indent="-514350">
              <a:buAutoNum type="arabicPeriod"/>
            </a:pPr>
            <a:r>
              <a:rPr lang="fr-BE" dirty="0" smtClean="0"/>
              <a:t>Questions sur la présentation</a:t>
            </a:r>
          </a:p>
          <a:p>
            <a:pPr marL="514350" indent="-514350">
              <a:buAutoNum type="arabicPeriod"/>
            </a:pPr>
            <a:r>
              <a:rPr lang="fr-BE" dirty="0" smtClean="0"/>
              <a:t>Quels sont vos besoin en appui ?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514350" indent="-514350">
              <a:buAutoNum type="arabicPeriod"/>
            </a:pPr>
            <a:endParaRPr lang="nl-NL" dirty="0"/>
          </a:p>
          <a:p>
            <a:pPr marL="514350" indent="-514350">
              <a:buAutoNum type="arabicPeriod"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0647407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1A5326-96C6-B8F7-99A3-C21CFA5A7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3.4 </a:t>
            </a:r>
            <a:r>
              <a:rPr lang="nl-NL" dirty="0" err="1"/>
              <a:t>Mesures</a:t>
            </a:r>
            <a:r>
              <a:rPr lang="nl-NL" dirty="0"/>
              <a:t> et assistance </a:t>
            </a:r>
            <a:r>
              <a:rPr lang="nl-NL" dirty="0" err="1"/>
              <a:t>appropriées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316BAAB-F841-EED1-AE0B-3F1DA9CC13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6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Obligation d’actions :</a:t>
            </a:r>
            <a:endParaRPr lang="fr-FR" sz="26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nl-NL" sz="2200" b="1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Mesures</a:t>
            </a:r>
            <a:r>
              <a:rPr lang="nl-NL" sz="2200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sz="2200" b="1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appropriées</a:t>
            </a:r>
            <a:endParaRPr lang="nl-NL" sz="2200" b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nl-NL" sz="2200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Assistance </a:t>
            </a:r>
            <a:r>
              <a:rPr lang="nl-NL" sz="2200" b="1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appropriée</a:t>
            </a:r>
            <a:endParaRPr lang="nl-NL" sz="2200" b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/>
            <a:r>
              <a:rPr lang="fr-BE" sz="18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Aux </a:t>
            </a:r>
            <a:r>
              <a:rPr lang="fr-BE" sz="1800" dirty="0" smtClean="0"/>
              <a:t>auteurs </a:t>
            </a:r>
            <a:r>
              <a:rPr lang="fr-BE" sz="1800" dirty="0"/>
              <a:t>d’un signalement et </a:t>
            </a:r>
            <a:r>
              <a:rPr lang="fr-BE" sz="1800" dirty="0" smtClean="0"/>
              <a:t>aux </a:t>
            </a:r>
            <a:r>
              <a:rPr lang="fr-BE" sz="1800" dirty="0"/>
              <a:t>victimes </a:t>
            </a:r>
            <a:endParaRPr lang="nl-NL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/>
            <a:r>
              <a:rPr lang="fr-FR" sz="18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Définition </a:t>
            </a:r>
            <a:r>
              <a:rPr lang="fr-FR" sz="1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l'assistance (Art. 1 AR intégrité) : </a:t>
            </a:r>
            <a:r>
              <a:rPr lang="fr-BE" dirty="0" smtClean="0"/>
              <a:t>assistance </a:t>
            </a:r>
            <a:r>
              <a:rPr lang="fr-BE" dirty="0"/>
              <a:t>administrative pour faciliter le processus de signalement et l'accès à un soutien médical et psychosocial ;</a:t>
            </a:r>
          </a:p>
          <a:p>
            <a:pPr lvl="1"/>
            <a:r>
              <a:rPr lang="fr-BE" sz="2000" dirty="0" smtClean="0"/>
              <a:t>Ceci </a:t>
            </a:r>
            <a:r>
              <a:rPr lang="fr-BE" sz="2000" dirty="0"/>
              <a:t>inclut des mesures visant à protéger contre les représailles</a:t>
            </a:r>
            <a:r>
              <a:rPr lang="fr-BE" sz="2000" dirty="0" smtClean="0"/>
              <a:t>.</a:t>
            </a:r>
            <a:endParaRPr lang="nl-NL" sz="2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nl-NL" sz="2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BE" sz="2400" b="1" dirty="0"/>
              <a:t>O</a:t>
            </a:r>
            <a:r>
              <a:rPr lang="fr-BE" sz="2400" b="1" dirty="0" smtClean="0"/>
              <a:t>bligation </a:t>
            </a:r>
            <a:r>
              <a:rPr lang="fr-BE" sz="2400" b="1" dirty="0"/>
              <a:t>d'informer </a:t>
            </a:r>
            <a:r>
              <a:rPr lang="fr-BE" sz="2400" dirty="0"/>
              <a:t>les victimes de la disponibilité de cette </a:t>
            </a:r>
            <a:r>
              <a:rPr lang="fr-BE" sz="2400" dirty="0" smtClean="0"/>
              <a:t>assistance </a:t>
            </a:r>
          </a:p>
          <a:p>
            <a:endParaRPr lang="fr-BE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52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5F312A-778A-FC39-23A4-3379958A0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Etapes</a:t>
            </a:r>
            <a:r>
              <a:rPr lang="nl-NL" dirty="0" smtClean="0"/>
              <a:t> </a:t>
            </a:r>
            <a:r>
              <a:rPr lang="nl-NL" dirty="0" err="1" smtClean="0"/>
              <a:t>suivantes</a:t>
            </a:r>
            <a:r>
              <a:rPr lang="nl-NL" dirty="0" smtClean="0"/>
              <a:t> :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9AFA8FA-F48D-6A54-BA3B-27D2E7DC5C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 smtClean="0"/>
              <a:t>Date </a:t>
            </a:r>
            <a:r>
              <a:rPr lang="fr-FR" b="1" dirty="0"/>
              <a:t>d'entrée en vigueur de l’AR Intégrité </a:t>
            </a:r>
            <a:r>
              <a:rPr lang="fr-FR" b="1" dirty="0" smtClean="0"/>
              <a:t>?</a:t>
            </a:r>
          </a:p>
          <a:p>
            <a:r>
              <a:rPr lang="fr-FR" dirty="0" smtClean="0"/>
              <a:t>AR signé </a:t>
            </a:r>
            <a:r>
              <a:rPr lang="fr-FR" dirty="0"/>
              <a:t>par le roi et envoyé au Moniteur belge pour publication (la publication n'a pas encore eu lieu</a:t>
            </a:r>
            <a:r>
              <a:rPr lang="fr-FR" dirty="0" smtClean="0"/>
              <a:t>)</a:t>
            </a:r>
          </a:p>
          <a:p>
            <a:r>
              <a:rPr lang="fr-FR" dirty="0" smtClean="0"/>
              <a:t>La </a:t>
            </a:r>
            <a:r>
              <a:rPr lang="fr-FR" dirty="0"/>
              <a:t>date d'entrée en vigueur dépend de la date de </a:t>
            </a:r>
            <a:r>
              <a:rPr lang="fr-FR" dirty="0" smtClean="0"/>
              <a:t>publication</a:t>
            </a:r>
          </a:p>
          <a:p>
            <a:r>
              <a:rPr lang="fr-BE" dirty="0" smtClean="0">
                <a:solidFill>
                  <a:srgbClr val="FF0000"/>
                </a:solidFill>
              </a:rPr>
              <a:t>Ajout post hoc: </a:t>
            </a:r>
          </a:p>
          <a:p>
            <a:pPr lvl="1"/>
            <a:r>
              <a:rPr lang="fr-BE" dirty="0" smtClean="0">
                <a:solidFill>
                  <a:srgbClr val="FF0000"/>
                </a:solidFill>
              </a:rPr>
              <a:t>Publication au Moniteur Belge: 1er juin 2023</a:t>
            </a:r>
          </a:p>
          <a:p>
            <a:pPr lvl="1"/>
            <a:r>
              <a:rPr lang="fr-BE" dirty="0" smtClean="0">
                <a:solidFill>
                  <a:srgbClr val="FF0000"/>
                </a:solidFill>
              </a:rPr>
              <a:t>Entrée en vigueur AR: 1er juillet 202</a:t>
            </a:r>
            <a:r>
              <a:rPr lang="nl-NL" dirty="0" smtClean="0">
                <a:solidFill>
                  <a:srgbClr val="FF0000"/>
                </a:solidFill>
              </a:rPr>
              <a:t>3</a:t>
            </a:r>
            <a:endParaRPr lang="fr-FR" dirty="0" smtClean="0"/>
          </a:p>
          <a:p>
            <a:endParaRPr lang="fr-FR" dirty="0"/>
          </a:p>
          <a:p>
            <a:r>
              <a:rPr lang="fr-FR" dirty="0"/>
              <a:t>C</a:t>
            </a:r>
            <a:r>
              <a:rPr lang="fr-FR" dirty="0" smtClean="0"/>
              <a:t>irculaire administrative 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3942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6054CC-52F9-5DD0-949B-FEA24735DC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4. </a:t>
            </a:r>
            <a:r>
              <a:rPr lang="nl-NL" dirty="0" err="1" smtClean="0"/>
              <a:t>L’intégrité</a:t>
            </a:r>
            <a:r>
              <a:rPr lang="nl-NL" dirty="0" smtClean="0"/>
              <a:t> comme </a:t>
            </a:r>
            <a:r>
              <a:rPr lang="nl-NL" dirty="0" err="1" smtClean="0"/>
              <a:t>domaine</a:t>
            </a:r>
            <a:r>
              <a:rPr lang="nl-NL" dirty="0" smtClean="0"/>
              <a:t> du screening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523BE10-84C5-4217-FA8A-541BDAE709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5039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6B5D56-1C51-803C-4636-A4E2DD4B8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4.1 </a:t>
            </a:r>
            <a:r>
              <a:rPr lang="nl-NL" dirty="0" err="1" smtClean="0"/>
              <a:t>Cadre</a:t>
            </a:r>
            <a:r>
              <a:rPr lang="nl-NL" dirty="0" smtClean="0"/>
              <a:t> du screening :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561CF0F-5E0E-3F86-FA67-8BB9F8EB02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 smtClean="0"/>
              <a:t>Le </a:t>
            </a:r>
            <a:r>
              <a:rPr lang="nl-NL" b="1" dirty="0"/>
              <a:t>screening</a:t>
            </a:r>
            <a:r>
              <a:rPr lang="nl-NL" dirty="0"/>
              <a:t> </a:t>
            </a:r>
            <a:r>
              <a:rPr lang="nl-NL" dirty="0" err="1" smtClean="0"/>
              <a:t>est</a:t>
            </a:r>
            <a:r>
              <a:rPr lang="nl-NL" dirty="0" smtClean="0"/>
              <a:t> </a:t>
            </a:r>
            <a:r>
              <a:rPr lang="nl-NL" dirty="0" err="1" smtClean="0"/>
              <a:t>un</a:t>
            </a:r>
            <a:r>
              <a:rPr lang="nl-NL" dirty="0" smtClean="0"/>
              <a:t> élément </a:t>
            </a:r>
            <a:r>
              <a:rPr lang="nl-NL" dirty="0" err="1" smtClean="0"/>
              <a:t>clé</a:t>
            </a:r>
            <a:r>
              <a:rPr lang="nl-NL" dirty="0" smtClean="0"/>
              <a:t> du </a:t>
            </a:r>
            <a:r>
              <a:rPr lang="nl-NL" dirty="0" err="1" smtClean="0"/>
              <a:t>processus</a:t>
            </a:r>
            <a:r>
              <a:rPr lang="nl-NL" dirty="0" smtClean="0"/>
              <a:t> </a:t>
            </a:r>
            <a:r>
              <a:rPr lang="nl-NL" dirty="0" err="1" smtClean="0"/>
              <a:t>d’accréditation</a:t>
            </a:r>
            <a:endParaRPr lang="nl-NL" dirty="0"/>
          </a:p>
          <a:p>
            <a:r>
              <a:rPr lang="nl-NL" dirty="0" err="1" smtClean="0"/>
              <a:t>Accréditation</a:t>
            </a:r>
            <a:r>
              <a:rPr lang="nl-NL" dirty="0" smtClean="0"/>
              <a:t> comme OSC, AI, </a:t>
            </a:r>
            <a:r>
              <a:rPr lang="nl-NL" dirty="0" err="1" smtClean="0"/>
              <a:t>Fédération</a:t>
            </a:r>
            <a:r>
              <a:rPr lang="nl-NL" dirty="0" smtClean="0"/>
              <a:t> et </a:t>
            </a:r>
            <a:r>
              <a:rPr lang="nl-NL" dirty="0" err="1" smtClean="0"/>
              <a:t>coupole</a:t>
            </a:r>
            <a:r>
              <a:rPr lang="nl-NL" dirty="0" smtClean="0"/>
              <a:t>.</a:t>
            </a:r>
          </a:p>
          <a:p>
            <a:r>
              <a:rPr lang="fr-FR" dirty="0" smtClean="0"/>
              <a:t>Démontrer </a:t>
            </a:r>
            <a:r>
              <a:rPr lang="fr-FR" dirty="0"/>
              <a:t>que vous disposez d'un système performant de </a:t>
            </a:r>
            <a:r>
              <a:rPr lang="fr-FR" dirty="0" smtClean="0"/>
              <a:t>gestion </a:t>
            </a:r>
            <a:r>
              <a:rPr lang="fr-FR" dirty="0"/>
              <a:t>organisationnel </a:t>
            </a:r>
            <a:r>
              <a:rPr lang="fr-FR" dirty="0" smtClean="0"/>
              <a:t>dans </a:t>
            </a:r>
            <a:r>
              <a:rPr lang="fr-FR" dirty="0"/>
              <a:t>les domaines </a:t>
            </a:r>
            <a:r>
              <a:rPr lang="fr-FR" dirty="0" smtClean="0"/>
              <a:t>du screening</a:t>
            </a:r>
            <a:endParaRPr lang="nl-NL" dirty="0"/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fr-FR" dirty="0" smtClean="0"/>
              <a:t>Pour la majorité </a:t>
            </a:r>
            <a:r>
              <a:rPr lang="fr-FR" dirty="0"/>
              <a:t>des organisations = nouvelle </a:t>
            </a:r>
            <a:r>
              <a:rPr lang="fr-FR" dirty="0" smtClean="0"/>
              <a:t>accréditation </a:t>
            </a:r>
            <a:r>
              <a:rPr lang="fr-FR" dirty="0"/>
              <a:t>à partir du </a:t>
            </a:r>
            <a:r>
              <a:rPr lang="fr-FR" dirty="0" smtClean="0"/>
              <a:t>01/01/2027</a:t>
            </a:r>
          </a:p>
        </p:txBody>
      </p:sp>
    </p:spTree>
    <p:extLst>
      <p:ext uri="{BB962C8B-B14F-4D97-AF65-F5344CB8AC3E}">
        <p14:creationId xmlns:p14="http://schemas.microsoft.com/office/powerpoint/2010/main" val="6746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93F248-9D9C-7D6D-3C23-D564885AA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365125"/>
            <a:ext cx="10789920" cy="1325563"/>
          </a:xfrm>
        </p:spPr>
        <p:txBody>
          <a:bodyPr/>
          <a:lstStyle/>
          <a:p>
            <a:r>
              <a:rPr lang="nl-NL" dirty="0"/>
              <a:t>4.2 </a:t>
            </a:r>
            <a:r>
              <a:rPr lang="nl-NL" dirty="0" err="1" smtClean="0"/>
              <a:t>Intégrité</a:t>
            </a:r>
            <a:r>
              <a:rPr lang="nl-NL" dirty="0" smtClean="0"/>
              <a:t>  = </a:t>
            </a:r>
            <a:r>
              <a:rPr lang="nl-NL" dirty="0" err="1" smtClean="0"/>
              <a:t>nouveau</a:t>
            </a:r>
            <a:r>
              <a:rPr lang="nl-NL" dirty="0" smtClean="0"/>
              <a:t> </a:t>
            </a:r>
            <a:r>
              <a:rPr lang="nl-NL" dirty="0" err="1" smtClean="0"/>
              <a:t>domaine</a:t>
            </a:r>
            <a:r>
              <a:rPr lang="nl-NL" dirty="0" smtClean="0"/>
              <a:t> de screening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940CC9B-93F7-7ED1-961B-2BAF678242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Nouvelle </a:t>
            </a:r>
            <a:r>
              <a:rPr lang="fr-FR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 d'accréditation </a:t>
            </a:r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la loi belge sur la coopération au développement : "</a:t>
            </a:r>
            <a:r>
              <a:rPr lang="fr-FR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satisfaire aux conditions de la charte d'intégrité visée à l'article 15/1</a:t>
            </a:r>
            <a:r>
              <a:rPr lang="fr-FR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".</a:t>
            </a:r>
          </a:p>
          <a:p>
            <a:pPr marL="0" indent="0">
              <a:buNone/>
            </a:pPr>
            <a:endParaRPr lang="nl-BE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Traduction </a:t>
            </a:r>
            <a:r>
              <a:rPr lang="fr-FR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un nouveau domaine de screening </a:t>
            </a:r>
            <a:r>
              <a:rPr lang="fr-FR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inscrire dans l'AR du 11 septembre 2016 sur la coopération non gouvernementale</a:t>
            </a:r>
            <a:endParaRPr lang="nl-BE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9994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7449F9-5B2C-6BC3-D8AB-96A61FFE9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216" y="365125"/>
            <a:ext cx="11036808" cy="1325563"/>
          </a:xfrm>
        </p:spPr>
        <p:txBody>
          <a:bodyPr/>
          <a:lstStyle/>
          <a:p>
            <a:r>
              <a:rPr lang="nl-NL" dirty="0"/>
              <a:t>4.3 </a:t>
            </a:r>
            <a:r>
              <a:rPr lang="nl-NL" dirty="0" err="1" smtClean="0"/>
              <a:t>Texte</a:t>
            </a:r>
            <a:r>
              <a:rPr lang="nl-NL" dirty="0" smtClean="0"/>
              <a:t> </a:t>
            </a:r>
            <a:r>
              <a:rPr lang="nl-NL" dirty="0" err="1" smtClean="0"/>
              <a:t>sur</a:t>
            </a:r>
            <a:r>
              <a:rPr lang="nl-NL" dirty="0" smtClean="0"/>
              <a:t> </a:t>
            </a:r>
            <a:r>
              <a:rPr lang="nl-NL" dirty="0" err="1" smtClean="0"/>
              <a:t>ce</a:t>
            </a:r>
            <a:r>
              <a:rPr lang="nl-NL" dirty="0" smtClean="0"/>
              <a:t> </a:t>
            </a:r>
            <a:r>
              <a:rPr lang="nl-NL" dirty="0" err="1" smtClean="0"/>
              <a:t>nouveau</a:t>
            </a:r>
            <a:r>
              <a:rPr lang="nl-NL" dirty="0" smtClean="0"/>
              <a:t> </a:t>
            </a:r>
            <a:r>
              <a:rPr lang="nl-NL" dirty="0" err="1" smtClean="0"/>
              <a:t>domaine</a:t>
            </a:r>
            <a:r>
              <a:rPr lang="nl-NL" dirty="0" smtClean="0"/>
              <a:t> de screening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4F4B27-B10B-8268-FD1B-C440F29A3E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nl-NL" b="1" dirty="0"/>
              <a:t>Art. 2 </a:t>
            </a:r>
            <a:r>
              <a:rPr lang="nl-NL" b="1" dirty="0" smtClean="0"/>
              <a:t>AR </a:t>
            </a:r>
            <a:r>
              <a:rPr lang="nl-NL" b="1" dirty="0"/>
              <a:t>2016</a:t>
            </a:r>
            <a:endParaRPr lang="nl-NL" dirty="0"/>
          </a:p>
          <a:p>
            <a:pPr marL="0" indent="0">
              <a:buNone/>
            </a:pPr>
            <a:r>
              <a:rPr lang="fr-FR" dirty="0"/>
              <a:t>3° l’intégrité : formalisation d’une politique de l’intégrité, mise en œuvre de la politique d’intégrité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nl-BE" b="1" dirty="0" smtClean="0"/>
              <a:t>Annexe </a:t>
            </a:r>
            <a:r>
              <a:rPr lang="nl-BE" b="1" dirty="0"/>
              <a:t>1 (</a:t>
            </a:r>
            <a:r>
              <a:rPr lang="nl-BE" b="1" dirty="0" err="1" smtClean="0"/>
              <a:t>définition</a:t>
            </a:r>
            <a:r>
              <a:rPr lang="nl-BE" b="1" dirty="0" smtClean="0"/>
              <a:t> et </a:t>
            </a:r>
            <a:r>
              <a:rPr lang="nl-BE" b="1" dirty="0" err="1" smtClean="0"/>
              <a:t>critères</a:t>
            </a:r>
            <a:r>
              <a:rPr lang="nl-BE" b="1" dirty="0" smtClean="0"/>
              <a:t>)</a:t>
            </a:r>
            <a:endParaRPr lang="fr-FR" dirty="0"/>
          </a:p>
          <a:p>
            <a:pPr marL="0" indent="0">
              <a:buNone/>
            </a:pPr>
            <a:r>
              <a:rPr lang="fr-FR" dirty="0"/>
              <a:t>3° Intégrité: La gestion de l’intégrité vise à permettre à l’organisation de réduire les risques d’atteintes à l’intégrité et, si nécessaire, d’y réagir de manière appropriée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Critères :</a:t>
            </a:r>
          </a:p>
          <a:p>
            <a:pPr marL="514350" indent="-514350">
              <a:buFont typeface="+mj-lt"/>
              <a:buAutoNum type="alphaLcParenR"/>
            </a:pPr>
            <a:r>
              <a:rPr lang="fr-FR" dirty="0"/>
              <a:t>Formalisation d’une politique d’intégrité : sur base de la charte d’intégrité, telle que visée à l’article 15/1 de la loi relative à la coopération au développement et érigée en référence nationale par l’arrêté royal du 28 février 2023, l’organisation a élaboré une politique d’intégrité qui comprend un volet préventif et un volet correctif et qui tient compte des risques d’intégrité tant morale que financière</a:t>
            </a:r>
          </a:p>
          <a:p>
            <a:pPr marL="514350" indent="-514350">
              <a:buFont typeface="+mj-lt"/>
              <a:buAutoNum type="alphaLcParenR"/>
            </a:pPr>
            <a:r>
              <a:rPr lang="fr-FR" dirty="0"/>
              <a:t>Mise en œuvre de la politique d’intégrité : l’organisation dispose des codes, des procédures et des ressources (humaines et financières) nécessaires pour opérationnaliser la politique d’intégrité formulée</a:t>
            </a:r>
          </a:p>
          <a:p>
            <a:pPr marL="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7491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7449F9-5B2C-6BC3-D8AB-96A61FFE9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84" y="365125"/>
            <a:ext cx="11192256" cy="1325563"/>
          </a:xfrm>
        </p:spPr>
        <p:txBody>
          <a:bodyPr/>
          <a:lstStyle/>
          <a:p>
            <a:r>
              <a:rPr lang="nl-NL" dirty="0"/>
              <a:t>4.3 </a:t>
            </a:r>
            <a:r>
              <a:rPr lang="nl-NL" dirty="0" err="1"/>
              <a:t>Texte</a:t>
            </a:r>
            <a:r>
              <a:rPr lang="nl-NL" dirty="0"/>
              <a:t> </a:t>
            </a:r>
            <a:r>
              <a:rPr lang="nl-NL" dirty="0" err="1"/>
              <a:t>sur</a:t>
            </a:r>
            <a:r>
              <a:rPr lang="nl-NL" dirty="0"/>
              <a:t> </a:t>
            </a:r>
            <a:r>
              <a:rPr lang="nl-NL" dirty="0" err="1"/>
              <a:t>ce</a:t>
            </a:r>
            <a:r>
              <a:rPr lang="nl-NL" dirty="0"/>
              <a:t> </a:t>
            </a:r>
            <a:r>
              <a:rPr lang="nl-NL" dirty="0" err="1"/>
              <a:t>nouveau</a:t>
            </a:r>
            <a:r>
              <a:rPr lang="nl-NL" dirty="0"/>
              <a:t> </a:t>
            </a:r>
            <a:r>
              <a:rPr lang="nl-NL" dirty="0" err="1"/>
              <a:t>domaine</a:t>
            </a:r>
            <a:r>
              <a:rPr lang="nl-NL" dirty="0"/>
              <a:t> de screening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4F4B27-B10B-8268-FD1B-C440F29A3E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nl-BE" sz="1800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Annexe </a:t>
            </a:r>
            <a:r>
              <a:rPr lang="nl-BE" sz="18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nl-BE" sz="1800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nl-BE" sz="1800" b="1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documents</a:t>
            </a:r>
            <a:r>
              <a:rPr lang="nl-BE" sz="1800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BE" sz="1800" b="1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d’information</a:t>
            </a:r>
            <a:r>
              <a:rPr lang="nl-BE" sz="1800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pour </a:t>
            </a:r>
            <a:r>
              <a:rPr lang="nl-BE" sz="1800" b="1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</a:t>
            </a:r>
            <a:r>
              <a:rPr lang="nl-BE" sz="1800" b="1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screening)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fr-BE" sz="1800" kern="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fr-B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° Pour l’intégrité :</a:t>
            </a:r>
            <a:endParaRPr lang="nl-BE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lphaLcParenR"/>
            </a:pPr>
            <a:r>
              <a:rPr lang="fr-B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code éthique</a:t>
            </a:r>
            <a:endParaRPr lang="nl-BE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arenR"/>
            </a:pPr>
            <a:r>
              <a:rPr lang="fr-B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procédure de signalement et de traitement des plaintes, liée au point de contact confidentiel</a:t>
            </a:r>
            <a:endParaRPr lang="nl-BE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arenR"/>
            </a:pPr>
            <a:r>
              <a:rPr lang="fr-B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Document illustrant comment l’organisation met en œuvre les différents points de la Charte d’intégrité</a:t>
            </a:r>
            <a:endParaRPr lang="nl-BE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nl-BE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18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Attention : </a:t>
            </a:r>
            <a:r>
              <a:rPr lang="fr-FR" sz="1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accord a déjà été trouvé entre la DGD et les fédérations autour de ce texte pour le nouveau domaine </a:t>
            </a:r>
            <a:r>
              <a:rPr lang="fr-FR" sz="1800" kern="1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screening intégrité</a:t>
            </a:r>
            <a:r>
              <a:rPr lang="fr-FR" sz="1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mais plusieurs autres parties doivent encore donner leur accord (l'inspecteur des finances, le Conseil d'Etat...). Le texte est donc encore susceptible d'être modifié.</a:t>
            </a:r>
            <a:endParaRPr lang="fr-BE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86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6054CC-52F9-5DD0-949B-FEA24735DC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5. </a:t>
            </a:r>
            <a:r>
              <a:rPr lang="nl-NL" dirty="0" smtClean="0"/>
              <a:t>La </a:t>
            </a:r>
            <a:r>
              <a:rPr lang="nl-NL" dirty="0" err="1" smtClean="0"/>
              <a:t>Charte</a:t>
            </a:r>
            <a:r>
              <a:rPr lang="nl-NL" dirty="0" smtClean="0"/>
              <a:t> </a:t>
            </a:r>
            <a:r>
              <a:rPr lang="nl-NL" dirty="0" err="1" smtClean="0"/>
              <a:t>Intégrité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523BE10-84C5-4217-FA8A-541BDAE709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1748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EC9F35-9F59-6DC2-92B6-7D30C7263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10 points de la </a:t>
            </a:r>
            <a:r>
              <a:rPr lang="nl-NL" dirty="0" err="1" smtClean="0"/>
              <a:t>charte</a:t>
            </a:r>
            <a:r>
              <a:rPr lang="nl-NL" dirty="0" smtClean="0"/>
              <a:t> </a:t>
            </a:r>
            <a:r>
              <a:rPr lang="nl-NL" dirty="0" err="1" smtClean="0"/>
              <a:t>intégrité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36AAC21-24D0-D190-3028-2D5358393F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dirty="0" smtClean="0"/>
              <a:t>Nous </a:t>
            </a:r>
            <a:r>
              <a:rPr lang="fr-FR" dirty="0"/>
              <a:t>travaillons avec un </a:t>
            </a:r>
            <a:r>
              <a:rPr lang="fr-FR" b="1" dirty="0"/>
              <a:t>code éthique </a:t>
            </a:r>
            <a:r>
              <a:rPr lang="fr-FR" dirty="0"/>
              <a:t>suffisamment directif et clair. Le code éthique est </a:t>
            </a:r>
            <a:r>
              <a:rPr lang="fr-FR" b="1" dirty="0"/>
              <a:t>signé</a:t>
            </a:r>
            <a:r>
              <a:rPr lang="fr-FR" dirty="0"/>
              <a:t> par tous ceux qui travaillent officiellement pour notre organisation dans le cadre de la coopération au </a:t>
            </a:r>
            <a:r>
              <a:rPr lang="fr-FR" dirty="0" smtClean="0"/>
              <a:t>développement.</a:t>
            </a:r>
            <a:br>
              <a:rPr lang="fr-FR" dirty="0" smtClean="0"/>
            </a:b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Nous </a:t>
            </a:r>
            <a:r>
              <a:rPr lang="fr-FR" b="1" dirty="0"/>
              <a:t>sensibilisons régulièrement</a:t>
            </a:r>
            <a:r>
              <a:rPr lang="fr-FR" dirty="0"/>
              <a:t> nos collaborateurs, bénévoles et partenaires à la question de l'intégrité. Nous organisons des </a:t>
            </a:r>
            <a:r>
              <a:rPr lang="fr-FR" b="1" dirty="0"/>
              <a:t>formations </a:t>
            </a:r>
            <a:r>
              <a:rPr lang="fr-FR" dirty="0"/>
              <a:t>sur l’intégrité. 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Nos </a:t>
            </a:r>
            <a:r>
              <a:rPr lang="fr-FR" dirty="0"/>
              <a:t>collaborateurs et bénévoles peuvent</a:t>
            </a:r>
            <a:r>
              <a:rPr lang="fr-FR" b="1" dirty="0"/>
              <a:t> s’adresser en toute confiance à une personne afin d’obtenir des conseils</a:t>
            </a:r>
            <a:r>
              <a:rPr lang="fr-FR" dirty="0"/>
              <a:t> sur l’intégrité et les atteintes potentielles à celle-ci. 	</a:t>
            </a:r>
          </a:p>
        </p:txBody>
      </p:sp>
    </p:spTree>
    <p:extLst>
      <p:ext uri="{BB962C8B-B14F-4D97-AF65-F5344CB8AC3E}">
        <p14:creationId xmlns:p14="http://schemas.microsoft.com/office/powerpoint/2010/main" val="262091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EC9F35-9F59-6DC2-92B6-7D30C7263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 10 points de la </a:t>
            </a:r>
            <a:r>
              <a:rPr lang="nl-NL" dirty="0" err="1"/>
              <a:t>charte</a:t>
            </a:r>
            <a:r>
              <a:rPr lang="nl-NL" dirty="0"/>
              <a:t> </a:t>
            </a:r>
            <a:r>
              <a:rPr lang="nl-NL" dirty="0" err="1"/>
              <a:t>intégrité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36AAC21-24D0-D190-3028-2D5358393F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fr-FR" dirty="0" smtClean="0"/>
              <a:t>Étant </a:t>
            </a:r>
            <a:r>
              <a:rPr lang="fr-FR" dirty="0"/>
              <a:t>donné que nous travaillons dans des contextes où les risques de corruption sont élevés, nous prenons </a:t>
            </a:r>
            <a:r>
              <a:rPr lang="fr-FR" b="1" dirty="0"/>
              <a:t>les mesures préventives nécessaires</a:t>
            </a:r>
            <a:r>
              <a:rPr lang="fr-FR" dirty="0"/>
              <a:t> pour maîtriser les risques liés à l'intégrité. 	</a:t>
            </a:r>
          </a:p>
          <a:p>
            <a:pPr marL="514350" indent="-514350">
              <a:buFont typeface="+mj-lt"/>
              <a:buAutoNum type="arabicPeriod" startAt="4"/>
            </a:pPr>
            <a:endParaRPr lang="nl-NL" dirty="0" smtClean="0"/>
          </a:p>
          <a:p>
            <a:pPr marL="514350" indent="-514350">
              <a:buFont typeface="+mj-lt"/>
              <a:buAutoNum type="arabicPeriod" startAt="4"/>
            </a:pPr>
            <a:r>
              <a:rPr lang="fr-FR" dirty="0" smtClean="0"/>
              <a:t>Les </a:t>
            </a:r>
            <a:r>
              <a:rPr lang="fr-FR" dirty="0"/>
              <a:t>dispositions nécessaires en matière d'intégrité sont incluses dans les </a:t>
            </a:r>
            <a:r>
              <a:rPr lang="fr-FR" b="1" dirty="0"/>
              <a:t>contrats que nous concluons avec nos partenaires</a:t>
            </a:r>
            <a:r>
              <a:rPr lang="fr-FR" dirty="0"/>
              <a:t>. 	</a:t>
            </a:r>
          </a:p>
          <a:p>
            <a:pPr marL="514350" indent="-514350">
              <a:buFont typeface="+mj-lt"/>
              <a:buAutoNum type="arabicPeriod" startAt="4"/>
            </a:pPr>
            <a:endParaRPr lang="nl-NL" dirty="0"/>
          </a:p>
          <a:p>
            <a:pPr marL="514350" indent="-514350">
              <a:buFont typeface="+mj-lt"/>
              <a:buAutoNum type="arabicPeriod" startAt="4"/>
            </a:pPr>
            <a:r>
              <a:rPr lang="fr-FR" dirty="0" smtClean="0"/>
              <a:t>Nous </a:t>
            </a:r>
            <a:r>
              <a:rPr lang="fr-FR" dirty="0"/>
              <a:t>mettons à disposition un </a:t>
            </a:r>
            <a:r>
              <a:rPr lang="fr-FR" b="1" dirty="0"/>
              <a:t>point de contact confidentiel </a:t>
            </a:r>
            <a:r>
              <a:rPr lang="fr-FR" dirty="0"/>
              <a:t>auquel les collaborateurs, les partenaires, les bénéficiaires ou les victimes peuvent adresser leurs plaintes concernant des atteintes à l’intégrité. Nous veillons à ce que les </a:t>
            </a:r>
            <a:r>
              <a:rPr lang="fr-FR" b="1" dirty="0"/>
              <a:t>cas signalés fassent l'objet d'un suivi rapide</a:t>
            </a:r>
            <a:r>
              <a:rPr lang="fr-FR" dirty="0"/>
              <a:t>. 	</a:t>
            </a:r>
          </a:p>
          <a:p>
            <a:pPr marL="514350" indent="-514350">
              <a:buFont typeface="+mj-lt"/>
              <a:buAutoNum type="arabicPeriod" startAt="4"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1264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6054CC-52F9-5DD0-949B-FEA24735DC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1. </a:t>
            </a:r>
            <a:r>
              <a:rPr lang="nl-NL" dirty="0" err="1" smtClean="0"/>
              <a:t>D’où</a:t>
            </a:r>
            <a:r>
              <a:rPr lang="nl-NL" dirty="0" smtClean="0"/>
              <a:t> </a:t>
            </a:r>
            <a:r>
              <a:rPr lang="nl-NL" dirty="0" err="1" smtClean="0"/>
              <a:t>venons-nous</a:t>
            </a:r>
            <a:r>
              <a:rPr lang="nl-NL" dirty="0" smtClean="0"/>
              <a:t> ?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523BE10-84C5-4217-FA8A-541BDAE709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pPr algn="l"/>
            <a:endParaRPr lang="nl-BE" dirty="0" smtClean="0"/>
          </a:p>
          <a:p>
            <a:pPr marL="457200" indent="-457200" algn="l">
              <a:buAutoNum type="arabicPeriod"/>
            </a:pPr>
            <a:endParaRPr lang="nl-BE" dirty="0" smtClean="0"/>
          </a:p>
          <a:p>
            <a:pPr marL="457200" indent="-457200" algn="l">
              <a:buAutoNum type="arabicPeriod"/>
            </a:pPr>
            <a:endParaRPr lang="nl-BE" dirty="0" smtClean="0"/>
          </a:p>
          <a:p>
            <a:pPr marL="457200" indent="-457200" algn="l">
              <a:buAutoNum type="arabicPeriod"/>
            </a:pPr>
            <a:endParaRPr lang="nl-BE" dirty="0" smtClean="0"/>
          </a:p>
          <a:p>
            <a:pPr marL="457200" indent="-457200" algn="l">
              <a:buAutoNum type="arabicPeriod"/>
            </a:pPr>
            <a:endParaRPr lang="nl-BE" dirty="0" smtClean="0"/>
          </a:p>
          <a:p>
            <a:pPr algn="l"/>
            <a:r>
              <a:rPr lang="nl-BE" dirty="0" smtClean="0"/>
              <a:t>. 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605063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EC9F35-9F59-6DC2-92B6-7D30C7263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 10 points de la </a:t>
            </a:r>
            <a:r>
              <a:rPr lang="nl-NL" dirty="0" err="1"/>
              <a:t>charte</a:t>
            </a:r>
            <a:r>
              <a:rPr lang="nl-NL" dirty="0"/>
              <a:t> </a:t>
            </a:r>
            <a:r>
              <a:rPr lang="nl-NL" dirty="0" err="1"/>
              <a:t>intégrité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36AAC21-24D0-D190-3028-2D5358393F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 startAt="7"/>
            </a:pPr>
            <a:r>
              <a:rPr lang="fr-FR" dirty="0" smtClean="0"/>
              <a:t>Nous </a:t>
            </a:r>
            <a:r>
              <a:rPr lang="fr-FR" dirty="0"/>
              <a:t>organisons régulièrement des </a:t>
            </a:r>
            <a:r>
              <a:rPr lang="fr-FR" b="1" dirty="0"/>
              <a:t>contrôles</a:t>
            </a:r>
            <a:r>
              <a:rPr lang="fr-FR" dirty="0"/>
              <a:t> afin de déterminer les atteintes potentielles à l'intégrité et d'améliorer nos systèmes. 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  <a:p>
            <a:pPr marL="514350" indent="-514350">
              <a:buFont typeface="+mj-lt"/>
              <a:buAutoNum type="arabicPeriod" startAt="7"/>
            </a:pPr>
            <a:r>
              <a:rPr lang="fr-FR" dirty="0" smtClean="0"/>
              <a:t>En </a:t>
            </a:r>
            <a:r>
              <a:rPr lang="fr-FR" dirty="0"/>
              <a:t>cas d’atteinte à l’intégrité, </a:t>
            </a:r>
            <a:r>
              <a:rPr lang="fr-FR" b="1" dirty="0"/>
              <a:t>les mesures appropriées</a:t>
            </a:r>
            <a:r>
              <a:rPr lang="fr-FR" dirty="0"/>
              <a:t> sont </a:t>
            </a:r>
            <a:r>
              <a:rPr lang="fr-FR" b="1" dirty="0"/>
              <a:t>prises immédiatement</a:t>
            </a:r>
            <a:r>
              <a:rPr lang="fr-FR" dirty="0" smtClean="0"/>
              <a:t>.</a:t>
            </a:r>
            <a:br>
              <a:rPr lang="fr-FR" dirty="0" smtClean="0"/>
            </a:br>
            <a:endParaRPr lang="fr-FR" dirty="0" smtClean="0"/>
          </a:p>
          <a:p>
            <a:pPr marL="514350" indent="-514350">
              <a:buFont typeface="+mj-lt"/>
              <a:buAutoNum type="arabicPeriod" startAt="7"/>
            </a:pPr>
            <a:r>
              <a:rPr lang="fr-FR" dirty="0" smtClean="0"/>
              <a:t>Dans </a:t>
            </a:r>
            <a:r>
              <a:rPr lang="fr-FR" dirty="0"/>
              <a:t>le respect des règles sur la protection de la vie privée, nous </a:t>
            </a:r>
            <a:r>
              <a:rPr lang="fr-FR" b="1" dirty="0"/>
              <a:t>communiquons au moins une fois par an globalement </a:t>
            </a:r>
            <a:r>
              <a:rPr lang="fr-FR" dirty="0"/>
              <a:t>sur les atteintes à l'intégrité. </a:t>
            </a:r>
          </a:p>
          <a:p>
            <a:pPr marL="514350" indent="-514350">
              <a:buFont typeface="+mj-lt"/>
              <a:buAutoNum type="arabicPeriod" startAt="7"/>
            </a:pPr>
            <a:endParaRPr lang="nl-NL" dirty="0"/>
          </a:p>
          <a:p>
            <a:pPr marL="514350" indent="-514350">
              <a:buFont typeface="+mj-lt"/>
              <a:buAutoNum type="arabicPeriod" startAt="7"/>
            </a:pPr>
            <a:r>
              <a:rPr lang="fr-FR" dirty="0" smtClean="0"/>
              <a:t>Nous </a:t>
            </a:r>
            <a:r>
              <a:rPr lang="fr-FR" b="1" dirty="0"/>
              <a:t>collaborons activement avec d'autres acteurs </a:t>
            </a:r>
            <a:r>
              <a:rPr lang="fr-FR" dirty="0"/>
              <a:t>pour mettre en </a:t>
            </a:r>
            <a:r>
              <a:rPr lang="fr-FR" dirty="0" smtClean="0"/>
              <a:t>œuvre </a:t>
            </a:r>
            <a:r>
              <a:rPr lang="fr-FR" dirty="0"/>
              <a:t>ces mesures, nous développons les pratiques existantes et nous nous efforçons </a:t>
            </a:r>
            <a:r>
              <a:rPr lang="fr-FR" b="1" dirty="0"/>
              <a:t>d'améliorer continuellement nos systèmes</a:t>
            </a:r>
            <a:endParaRPr lang="nl-BE" b="1" dirty="0"/>
          </a:p>
        </p:txBody>
      </p:sp>
    </p:spTree>
    <p:extLst>
      <p:ext uri="{BB962C8B-B14F-4D97-AF65-F5344CB8AC3E}">
        <p14:creationId xmlns:p14="http://schemas.microsoft.com/office/powerpoint/2010/main" val="202886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dirty="0" err="1"/>
              <a:t>Questions</a:t>
            </a:r>
            <a:r>
              <a:rPr lang="nl-NL" dirty="0"/>
              <a:t>?</a:t>
            </a:r>
            <a:endParaRPr lang="nl-BE" b="1" dirty="0">
              <a:solidFill>
                <a:srgbClr val="645B4A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6775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97864" y="1122362"/>
            <a:ext cx="9619488" cy="2782125"/>
          </a:xfrm>
        </p:spPr>
        <p:txBody>
          <a:bodyPr>
            <a:normAutofit fontScale="90000"/>
          </a:bodyPr>
          <a:lstStyle/>
          <a:p>
            <a:r>
              <a:rPr lang="fr-BE" dirty="0" smtClean="0"/>
              <a:t/>
            </a:r>
            <a:br>
              <a:rPr lang="fr-BE" dirty="0" smtClean="0"/>
            </a:br>
            <a:r>
              <a:rPr lang="fr-BE" dirty="0"/>
              <a:t/>
            </a:r>
            <a:br>
              <a:rPr lang="fr-BE" dirty="0"/>
            </a:br>
            <a:r>
              <a:rPr lang="fr-BE" dirty="0" smtClean="0"/>
              <a:t/>
            </a:r>
            <a:br>
              <a:rPr lang="fr-BE" dirty="0" smtClean="0"/>
            </a:br>
            <a:r>
              <a:rPr lang="fr-BE" dirty="0" smtClean="0"/>
              <a:t/>
            </a:r>
            <a:br>
              <a:rPr lang="fr-BE" dirty="0" smtClean="0"/>
            </a:br>
            <a:r>
              <a:rPr lang="fr-BE" dirty="0" smtClean="0"/>
              <a:t/>
            </a:r>
            <a:br>
              <a:rPr lang="fr-BE" dirty="0" smtClean="0"/>
            </a:br>
            <a:r>
              <a:rPr lang="fr-BE" dirty="0" smtClean="0"/>
              <a:t>Quels sont vos besoins en appui </a:t>
            </a:r>
            <a:r>
              <a:rPr lang="fr-BE" dirty="0"/>
              <a:t>?</a:t>
            </a:r>
            <a:br>
              <a:rPr lang="fr-BE" dirty="0"/>
            </a:br>
            <a:endParaRPr lang="nl-BE" b="1" dirty="0">
              <a:solidFill>
                <a:srgbClr val="645B4A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9027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A09E7E-5383-59D4-549C-F110C77A8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1. </a:t>
            </a:r>
            <a:r>
              <a:rPr lang="nl-NL" dirty="0" err="1"/>
              <a:t>Un</a:t>
            </a:r>
            <a:r>
              <a:rPr lang="nl-NL" dirty="0"/>
              <a:t> </a:t>
            </a:r>
            <a:r>
              <a:rPr lang="nl-NL" dirty="0" err="1"/>
              <a:t>peu</a:t>
            </a:r>
            <a:r>
              <a:rPr lang="nl-NL" dirty="0"/>
              <a:t> </a:t>
            </a:r>
            <a:r>
              <a:rPr lang="nl-NL" dirty="0" err="1"/>
              <a:t>d‘histoire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7862362-435B-0EF4-4CDE-721B95A482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16475"/>
          </a:xfrm>
        </p:spPr>
        <p:txBody>
          <a:bodyPr>
            <a:normAutofit fontScale="85000" lnSpcReduction="10000"/>
          </a:bodyPr>
          <a:lstStyle/>
          <a:p>
            <a:r>
              <a:rPr lang="nl-BE" dirty="0"/>
              <a:t>Image du </a:t>
            </a:r>
            <a:r>
              <a:rPr lang="fr-BE" dirty="0"/>
              <a:t>secteur</a:t>
            </a:r>
            <a:r>
              <a:rPr lang="nl-BE" dirty="0"/>
              <a:t> </a:t>
            </a:r>
            <a:r>
              <a:rPr lang="fr-BE" dirty="0"/>
              <a:t>fortement</a:t>
            </a:r>
            <a:r>
              <a:rPr lang="nl-BE" dirty="0"/>
              <a:t> </a:t>
            </a:r>
            <a:r>
              <a:rPr lang="nl-BE" dirty="0" err="1"/>
              <a:t>critiquée</a:t>
            </a:r>
            <a:r>
              <a:rPr lang="nl-BE" dirty="0"/>
              <a:t> à </a:t>
            </a:r>
            <a:r>
              <a:rPr lang="nl-BE" dirty="0" err="1"/>
              <a:t>partir</a:t>
            </a:r>
            <a:r>
              <a:rPr lang="nl-BE" dirty="0"/>
              <a:t> de 1990 (</a:t>
            </a:r>
            <a:r>
              <a:rPr lang="nl-BE" dirty="0" err="1"/>
              <a:t>Somalie</a:t>
            </a:r>
            <a:r>
              <a:rPr lang="nl-BE" dirty="0"/>
              <a:t>, Rwanda,…)</a:t>
            </a:r>
          </a:p>
          <a:p>
            <a:pPr lvl="1"/>
            <a:r>
              <a:rPr lang="fr-BE" dirty="0"/>
              <a:t>Critique sur la qualité mais aussi sur le fonctionnement (salaires, racismes, attitudes inacceptables (fraude, abus,…))</a:t>
            </a:r>
          </a:p>
          <a:p>
            <a:pPr lvl="1"/>
            <a:r>
              <a:rPr lang="fr-BE" dirty="0"/>
              <a:t>Centré sur les actions humanitaires et les interventions militaires (casques bleus)</a:t>
            </a:r>
          </a:p>
          <a:p>
            <a:r>
              <a:rPr lang="nl-NL" dirty="0" err="1"/>
              <a:t>Promulgation</a:t>
            </a:r>
            <a:r>
              <a:rPr lang="nl-NL" dirty="0"/>
              <a:t> de Codes, standard, </a:t>
            </a:r>
            <a:r>
              <a:rPr lang="nl-NL" dirty="0" err="1"/>
              <a:t>manuel</a:t>
            </a:r>
            <a:r>
              <a:rPr lang="nl-NL" dirty="0"/>
              <a:t>,… dans </a:t>
            </a:r>
            <a:r>
              <a:rPr lang="nl-NL" dirty="0" err="1"/>
              <a:t>le</a:t>
            </a:r>
            <a:r>
              <a:rPr lang="nl-NL" dirty="0"/>
              <a:t> </a:t>
            </a:r>
            <a:r>
              <a:rPr lang="nl-NL" dirty="0" err="1"/>
              <a:t>cadre</a:t>
            </a:r>
            <a:r>
              <a:rPr lang="nl-NL" dirty="0"/>
              <a:t> de </a:t>
            </a:r>
            <a:r>
              <a:rPr lang="nl-NL" dirty="0" err="1"/>
              <a:t>l’aide</a:t>
            </a:r>
            <a:r>
              <a:rPr lang="nl-NL" dirty="0"/>
              <a:t> humanitaire</a:t>
            </a:r>
            <a:endParaRPr lang="nl-BE" dirty="0"/>
          </a:p>
          <a:p>
            <a:pPr lvl="1"/>
            <a:r>
              <a:rPr lang="nl-BE" dirty="0"/>
              <a:t>1996: code de conduite de la </a:t>
            </a:r>
            <a:r>
              <a:rPr lang="nl-BE" dirty="0" err="1"/>
              <a:t>Croix</a:t>
            </a:r>
            <a:r>
              <a:rPr lang="nl-BE" dirty="0"/>
              <a:t>-Rouge pour </a:t>
            </a:r>
            <a:r>
              <a:rPr lang="nl-BE" dirty="0" err="1"/>
              <a:t>l’aide</a:t>
            </a:r>
            <a:r>
              <a:rPr lang="nl-BE" dirty="0"/>
              <a:t> humanitaire</a:t>
            </a:r>
          </a:p>
          <a:p>
            <a:pPr lvl="1"/>
            <a:r>
              <a:rPr lang="fr-BE" dirty="0"/>
              <a:t>1997: démarrage du projet Sphère sur des standard universel en aide </a:t>
            </a:r>
            <a:r>
              <a:rPr lang="fr-BE" dirty="0" smtClean="0"/>
              <a:t>humanitaire</a:t>
            </a:r>
            <a:endParaRPr lang="fr-BE" dirty="0"/>
          </a:p>
          <a:p>
            <a:pPr lvl="1"/>
            <a:r>
              <a:rPr lang="nl-NL" dirty="0"/>
              <a:t>1998: </a:t>
            </a:r>
            <a:r>
              <a:rPr lang="nl-NL" dirty="0" err="1"/>
              <a:t>manuel</a:t>
            </a:r>
            <a:r>
              <a:rPr lang="nl-NL" dirty="0"/>
              <a:t> de </a:t>
            </a:r>
            <a:r>
              <a:rPr lang="nl-NL" dirty="0" err="1"/>
              <a:t>gestion</a:t>
            </a:r>
            <a:r>
              <a:rPr lang="nl-NL" dirty="0"/>
              <a:t> des RH (Code People in </a:t>
            </a:r>
            <a:r>
              <a:rPr lang="nl-NL" dirty="0" err="1"/>
              <a:t>Aid</a:t>
            </a:r>
            <a:r>
              <a:rPr lang="nl-NL" dirty="0"/>
              <a:t>)</a:t>
            </a:r>
          </a:p>
          <a:p>
            <a:pPr lvl="1"/>
            <a:r>
              <a:rPr lang="nl-NL" dirty="0"/>
              <a:t>2000: HAP: “</a:t>
            </a:r>
            <a:r>
              <a:rPr lang="nl-NL" dirty="0" err="1"/>
              <a:t>Humanitarian</a:t>
            </a:r>
            <a:r>
              <a:rPr lang="nl-NL" dirty="0"/>
              <a:t> Accountability Project”</a:t>
            </a:r>
          </a:p>
          <a:p>
            <a:r>
              <a:rPr lang="fr-BE" dirty="0"/>
              <a:t>Progressivement dans les années 2000, cela dépasse l’humanitaire pour tous les acteurs du développement </a:t>
            </a:r>
            <a:endParaRPr lang="nl-BE" strike="sngStrike" dirty="0">
              <a:solidFill>
                <a:srgbClr val="FF0000"/>
              </a:solidFill>
            </a:endParaRPr>
          </a:p>
          <a:p>
            <a:r>
              <a:rPr lang="fr-BE" dirty="0"/>
              <a:t>Norme de l’OCDE sur la lutte contre la fraude et la corruption</a:t>
            </a:r>
          </a:p>
          <a:p>
            <a:r>
              <a:rPr lang="fr-BE" dirty="0"/>
              <a:t>2018 : accélération significative de l’intégrité morale suite à l’affaire OXFAM UK</a:t>
            </a:r>
          </a:p>
          <a:p>
            <a:pPr marL="457200" indent="-457200">
              <a:buAutoNum type="arabicPeriod"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51689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A09E7E-5383-59D4-549C-F110C77A8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1. </a:t>
            </a:r>
            <a:r>
              <a:rPr lang="nl-NL" dirty="0" smtClean="0"/>
              <a:t>Et en </a:t>
            </a:r>
            <a:r>
              <a:rPr lang="nl-NL" dirty="0" err="1" smtClean="0"/>
              <a:t>Belgique</a:t>
            </a:r>
            <a:r>
              <a:rPr lang="nl-NL" dirty="0" smtClean="0"/>
              <a:t> ?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7862362-435B-0EF4-4CDE-721B95A482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16475"/>
          </a:xfrm>
        </p:spPr>
        <p:txBody>
          <a:bodyPr>
            <a:normAutofit fontScale="85000" lnSpcReduction="10000"/>
          </a:bodyPr>
          <a:lstStyle/>
          <a:p>
            <a:r>
              <a:rPr lang="fr-BE" dirty="0" smtClean="0"/>
              <a:t>Avancée du secteur dans les réflexion sur la qualité et sur le “professionnalisme”</a:t>
            </a:r>
          </a:p>
          <a:p>
            <a:r>
              <a:rPr lang="fr-BE" dirty="0" smtClean="0"/>
              <a:t>Dans la plupart des ONG peu de mesures spécifiques sur l’intégrité avant 2018</a:t>
            </a:r>
          </a:p>
          <a:p>
            <a:r>
              <a:rPr lang="fr-BE" dirty="0" smtClean="0"/>
              <a:t>02-2018 : affaire Oxfam UK avec une réaction politique forte (médiatisation forte dans le cadre aussi du mouvement </a:t>
            </a:r>
            <a:r>
              <a:rPr lang="fr-BE" dirty="0" err="1" smtClean="0"/>
              <a:t>Metoo</a:t>
            </a:r>
            <a:r>
              <a:rPr lang="fr-BE" dirty="0" smtClean="0"/>
              <a:t> et au fait qu’un belge soit impliqué,…)</a:t>
            </a:r>
          </a:p>
          <a:p>
            <a:r>
              <a:rPr lang="fr-BE" dirty="0" smtClean="0"/>
              <a:t>Lancements d’audit et </a:t>
            </a:r>
            <a:r>
              <a:rPr lang="fr-BE" dirty="0" err="1" smtClean="0"/>
              <a:t>co</a:t>
            </a:r>
            <a:r>
              <a:rPr lang="fr-BE" dirty="0" smtClean="0"/>
              <a:t>-récriture de la Charte Intégrité avec le cabinet</a:t>
            </a:r>
          </a:p>
          <a:p>
            <a:r>
              <a:rPr lang="fr-BE" dirty="0" smtClean="0"/>
              <a:t>Volonté du secteur d’aller plus loin que le Cabinet sur le contenu de la charte (approche tolérance zéro)</a:t>
            </a:r>
          </a:p>
          <a:p>
            <a:r>
              <a:rPr lang="fr-BE" dirty="0" smtClean="0"/>
              <a:t>Signature de la charte en juin 2018 pour une application de 10 points en juin 2019</a:t>
            </a:r>
          </a:p>
          <a:p>
            <a:r>
              <a:rPr lang="fr-BE" dirty="0" smtClean="0"/>
              <a:t>En 2020, rajout de l’intégrité dans la loi coopération au développement de 2013.</a:t>
            </a:r>
          </a:p>
          <a:p>
            <a:r>
              <a:rPr lang="fr-BE" dirty="0" smtClean="0"/>
              <a:t>En 2023, publication de l’AR « intégrité » qui concrétise cette modification de loi.</a:t>
            </a:r>
          </a:p>
          <a:p>
            <a:endParaRPr lang="fr-BE" dirty="0" smtClean="0"/>
          </a:p>
          <a:p>
            <a:pPr marL="457200" indent="-457200">
              <a:buAutoNum type="arabicPeriod"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001050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6054CC-52F9-5DD0-949B-FEA24735DC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2. </a:t>
            </a:r>
            <a:r>
              <a:rPr lang="nl-NL" dirty="0" err="1" smtClean="0"/>
              <a:t>Modification</a:t>
            </a:r>
            <a:r>
              <a:rPr lang="nl-NL" dirty="0" smtClean="0"/>
              <a:t> en 2020 de la </a:t>
            </a:r>
            <a:r>
              <a:rPr lang="nl-NL" dirty="0" err="1" smtClean="0"/>
              <a:t>loi</a:t>
            </a:r>
            <a:r>
              <a:rPr lang="nl-NL" dirty="0" smtClean="0"/>
              <a:t> coopération au </a:t>
            </a:r>
            <a:r>
              <a:rPr lang="nl-NL" dirty="0" err="1" smtClean="0"/>
              <a:t>développement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523BE10-84C5-4217-FA8A-541BDAE709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7010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F09F47-3C64-070C-1F1C-DC174EE85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2. </a:t>
            </a:r>
            <a:r>
              <a:rPr lang="nl-NL" dirty="0" smtClean="0"/>
              <a:t>La </a:t>
            </a:r>
            <a:r>
              <a:rPr lang="nl-NL" dirty="0" err="1" smtClean="0"/>
              <a:t>modification</a:t>
            </a:r>
            <a:r>
              <a:rPr lang="nl-NL" dirty="0" smtClean="0"/>
              <a:t> de </a:t>
            </a:r>
            <a:r>
              <a:rPr lang="nl-NL" dirty="0" err="1" smtClean="0"/>
              <a:t>loi</a:t>
            </a:r>
            <a:r>
              <a:rPr lang="nl-NL" dirty="0" smtClean="0"/>
              <a:t> de 2020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0278F59-2238-EC7F-7CFC-C98FB4B1D3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29122" cy="4351338"/>
          </a:xfrm>
        </p:spPr>
        <p:txBody>
          <a:bodyPr>
            <a:normAutofit fontScale="92500"/>
          </a:bodyPr>
          <a:lstStyle/>
          <a:p>
            <a:r>
              <a:rPr lang="fr-FR" b="1" dirty="0"/>
              <a:t>À l'initiative de la N-VA, le Parlement fédéral a modifié la loi relative à la coopération belge au développement</a:t>
            </a:r>
            <a:r>
              <a:rPr lang="fr-FR" b="1" dirty="0" smtClean="0"/>
              <a:t>.</a:t>
            </a:r>
          </a:p>
          <a:p>
            <a:pPr lvl="1"/>
            <a:r>
              <a:rPr lang="fr-FR" dirty="0" smtClean="0"/>
              <a:t>Objectif </a:t>
            </a:r>
            <a:r>
              <a:rPr lang="fr-FR" dirty="0"/>
              <a:t>: introduire l'intégrité dans notre loi </a:t>
            </a:r>
            <a:r>
              <a:rPr lang="fr-FR" dirty="0" smtClean="0"/>
              <a:t>de base</a:t>
            </a:r>
          </a:p>
          <a:p>
            <a:pPr lvl="1"/>
            <a:r>
              <a:rPr lang="fr-FR" dirty="0" smtClean="0"/>
              <a:t>2 </a:t>
            </a:r>
            <a:r>
              <a:rPr lang="fr-FR" dirty="0"/>
              <a:t>nouveaux articles, 6 modifications/ajouts aux articles </a:t>
            </a:r>
            <a:r>
              <a:rPr lang="fr-FR" dirty="0" smtClean="0"/>
              <a:t>existants</a:t>
            </a:r>
            <a:endParaRPr lang="nl-NL" dirty="0"/>
          </a:p>
          <a:p>
            <a:pPr lvl="1"/>
            <a:endParaRPr lang="nl-NL" dirty="0"/>
          </a:p>
          <a:p>
            <a:r>
              <a:rPr lang="nl-NL" b="1" dirty="0" smtClean="0"/>
              <a:t>Résumé en 5 points </a:t>
            </a:r>
            <a:endParaRPr lang="nl-NL" b="1" dirty="0"/>
          </a:p>
          <a:p>
            <a:pPr marL="914400" lvl="1" indent="-457200">
              <a:buFont typeface="+mj-lt"/>
              <a:buAutoNum type="arabicPeriod"/>
            </a:pPr>
            <a:r>
              <a:rPr lang="fr-FR" dirty="0"/>
              <a:t>L'intégrité comme condition de reconnaissance (screening</a:t>
            </a:r>
            <a:r>
              <a:rPr lang="fr-FR" dirty="0" smtClean="0"/>
              <a:t>)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dirty="0" smtClean="0"/>
              <a:t>La </a:t>
            </a:r>
            <a:r>
              <a:rPr lang="fr-FR" dirty="0"/>
              <a:t>charte d'intégrité devient juridiquement </a:t>
            </a:r>
            <a:r>
              <a:rPr lang="fr-FR" dirty="0" smtClean="0"/>
              <a:t>contraignante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dirty="0" smtClean="0"/>
              <a:t>Sanctions </a:t>
            </a:r>
            <a:r>
              <a:rPr lang="fr-FR" dirty="0"/>
              <a:t>en cas de violation des obligations de la </a:t>
            </a:r>
            <a:r>
              <a:rPr lang="fr-FR" dirty="0" smtClean="0"/>
              <a:t>charte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dirty="0" smtClean="0"/>
              <a:t>Mise </a:t>
            </a:r>
            <a:r>
              <a:rPr lang="fr-FR" dirty="0"/>
              <a:t>en place d'un point central de signalement en cas </a:t>
            </a:r>
            <a:r>
              <a:rPr lang="fr-FR" dirty="0" smtClean="0"/>
              <a:t>d'abus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dirty="0" smtClean="0"/>
              <a:t>L'intégrité </a:t>
            </a:r>
            <a:r>
              <a:rPr lang="fr-FR" dirty="0"/>
              <a:t>doit obligatoirement figurer dans le rapport du ministre au Parlement</a:t>
            </a:r>
            <a:r>
              <a:rPr lang="fr-FR" dirty="0" smtClean="0"/>
              <a:t>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6253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D15B7E-506B-1434-A97D-3A8513E50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2. La </a:t>
            </a:r>
            <a:r>
              <a:rPr lang="nl-NL" dirty="0" err="1"/>
              <a:t>modification</a:t>
            </a:r>
            <a:r>
              <a:rPr lang="nl-NL" dirty="0"/>
              <a:t> de </a:t>
            </a:r>
            <a:r>
              <a:rPr lang="nl-NL" dirty="0" err="1"/>
              <a:t>loi</a:t>
            </a:r>
            <a:r>
              <a:rPr lang="nl-NL" dirty="0"/>
              <a:t> de 2020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3BEBEDF-7EA0-BC9F-69D2-425DD45EB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b="1" dirty="0" smtClean="0"/>
              <a:t>Entrée </a:t>
            </a:r>
            <a:r>
              <a:rPr lang="fr-FR" b="1" dirty="0"/>
              <a:t>en vigueur du changement de loi </a:t>
            </a:r>
            <a:r>
              <a:rPr lang="fr-FR" b="1" dirty="0" smtClean="0"/>
              <a:t>? </a:t>
            </a:r>
          </a:p>
          <a:p>
            <a:pPr lvl="1"/>
            <a:r>
              <a:rPr lang="fr-FR" dirty="0" smtClean="0"/>
              <a:t>Indéterminé</a:t>
            </a:r>
          </a:p>
          <a:p>
            <a:pPr lvl="1"/>
            <a:r>
              <a:rPr lang="fr-FR" dirty="0" smtClean="0"/>
              <a:t>Nécessite d’abord la rédaction d’ AR d’application</a:t>
            </a:r>
          </a:p>
          <a:p>
            <a:pPr marL="457200" lvl="1" indent="0">
              <a:buNone/>
            </a:pPr>
            <a:endParaRPr lang="nl-NL" dirty="0"/>
          </a:p>
          <a:p>
            <a:r>
              <a:rPr lang="nl-NL" b="1" dirty="0" err="1" smtClean="0"/>
              <a:t>Elaboration</a:t>
            </a:r>
            <a:r>
              <a:rPr lang="nl-NL" b="1" dirty="0" smtClean="0"/>
              <a:t> </a:t>
            </a:r>
            <a:r>
              <a:rPr lang="nl-NL" b="1" dirty="0"/>
              <a:t>via 2 </a:t>
            </a:r>
            <a:r>
              <a:rPr lang="nl-NL" b="1" dirty="0" err="1" smtClean="0"/>
              <a:t>arrêtés</a:t>
            </a:r>
            <a:r>
              <a:rPr lang="nl-NL" b="1" dirty="0" smtClean="0"/>
              <a:t> </a:t>
            </a:r>
            <a:r>
              <a:rPr lang="nl-NL" b="1" dirty="0" err="1" smtClean="0"/>
              <a:t>royaux</a:t>
            </a:r>
            <a:endParaRPr lang="nl-NL" b="1" dirty="0"/>
          </a:p>
          <a:p>
            <a:pPr lvl="1"/>
            <a:r>
              <a:rPr lang="nl-NL" dirty="0" smtClean="0"/>
              <a:t>Le </a:t>
            </a:r>
            <a:r>
              <a:rPr lang="nl-NL" dirty="0" err="1" smtClean="0"/>
              <a:t>nouvel</a:t>
            </a:r>
            <a:r>
              <a:rPr lang="nl-NL" dirty="0" smtClean="0"/>
              <a:t> AR </a:t>
            </a:r>
            <a:r>
              <a:rPr lang="nl-NL" dirty="0" err="1" smtClean="0"/>
              <a:t>intégrité</a:t>
            </a:r>
            <a:endParaRPr lang="nl-NL" dirty="0"/>
          </a:p>
          <a:p>
            <a:pPr lvl="2"/>
            <a:r>
              <a:rPr lang="fr-FR" dirty="0" smtClean="0"/>
              <a:t>Tout </a:t>
            </a:r>
            <a:r>
              <a:rPr lang="fr-FR" dirty="0"/>
              <a:t>sauf l'intégrité comme condition </a:t>
            </a:r>
            <a:r>
              <a:rPr lang="fr-BE" dirty="0" smtClean="0"/>
              <a:t>d’accréditation</a:t>
            </a:r>
            <a:endParaRPr lang="nl-NL" dirty="0"/>
          </a:p>
          <a:p>
            <a:pPr lvl="1"/>
            <a:r>
              <a:rPr lang="nl-NL" dirty="0" smtClean="0"/>
              <a:t>L’A</a:t>
            </a:r>
            <a:r>
              <a:rPr lang="fr-FR" dirty="0" smtClean="0"/>
              <a:t>R </a:t>
            </a:r>
            <a:r>
              <a:rPr lang="fr-FR" dirty="0"/>
              <a:t>préexistant du 11 septembre 2016 relatif à la coopération non </a:t>
            </a:r>
            <a:r>
              <a:rPr lang="fr-FR" dirty="0" smtClean="0"/>
              <a:t>gouvernementale </a:t>
            </a:r>
          </a:p>
          <a:p>
            <a:pPr lvl="2"/>
            <a:r>
              <a:rPr lang="fr-FR" dirty="0" smtClean="0"/>
              <a:t>L'intégrité </a:t>
            </a:r>
            <a:r>
              <a:rPr lang="fr-FR" dirty="0"/>
              <a:t>comme condition </a:t>
            </a:r>
            <a:r>
              <a:rPr lang="fr-FR" dirty="0" smtClean="0"/>
              <a:t>d’accréditation (= </a:t>
            </a:r>
            <a:r>
              <a:rPr lang="fr-FR" dirty="0"/>
              <a:t>domaine du screening</a:t>
            </a:r>
            <a:r>
              <a:rPr lang="fr-FR" dirty="0" smtClean="0"/>
              <a:t>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2862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6054CC-52F9-5DD0-949B-FEA24735DC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3. </a:t>
            </a:r>
            <a:r>
              <a:rPr lang="nl-NL" dirty="0" smtClean="0"/>
              <a:t>AR </a:t>
            </a:r>
            <a:r>
              <a:rPr lang="nl-NL" dirty="0" err="1" smtClean="0"/>
              <a:t>Intégrité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523BE10-84C5-4217-FA8A-541BDAE709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Arrêté royal élevant la charte d'intégrité existante pour la coopération au développement au rang de norme nationale pour la politique d'intégrité et établissant un </a:t>
            </a:r>
            <a:r>
              <a:rPr lang="fr-FR" dirty="0" smtClean="0"/>
              <a:t>point central de signalement pour </a:t>
            </a:r>
            <a:r>
              <a:rPr lang="fr-FR" dirty="0"/>
              <a:t>les victimes d'abus dans la coopération au développement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5388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sjabloon ngo-federatie en ACODEV.potx" id="{90880189-1D24-4117-BCB8-36566F38E28D}" vid="{1E5E5F6F-8547-4FFC-83B0-F9CC556361A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955</TotalTime>
  <Words>2270</Words>
  <Application>Microsoft Office PowerPoint</Application>
  <PresentationFormat>Breedbeeld</PresentationFormat>
  <Paragraphs>217</Paragraphs>
  <Slides>32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2</vt:i4>
      </vt:variant>
      <vt:variant>
        <vt:lpstr>Diatitels</vt:lpstr>
      </vt:variant>
      <vt:variant>
        <vt:i4>32</vt:i4>
      </vt:variant>
    </vt:vector>
  </HeadingPairs>
  <TitlesOfParts>
    <vt:vector size="39" baseType="lpstr">
      <vt:lpstr>Arial</vt:lpstr>
      <vt:lpstr>Calibri</vt:lpstr>
      <vt:lpstr>Calibri Light</vt:lpstr>
      <vt:lpstr>Microsoft Sans Serif</vt:lpstr>
      <vt:lpstr>Times New Roman</vt:lpstr>
      <vt:lpstr>Kantoorthema</vt:lpstr>
      <vt:lpstr>1_Kantoorthema</vt:lpstr>
      <vt:lpstr>Session d’information sur l’AR intégrité et sur le domaine de screening intégrité</vt:lpstr>
      <vt:lpstr>Contenu</vt:lpstr>
      <vt:lpstr>1. D’où venons-nous ?</vt:lpstr>
      <vt:lpstr>1. Un peu d‘histoire</vt:lpstr>
      <vt:lpstr>1. Et en Belgique ?</vt:lpstr>
      <vt:lpstr>2. Modification en 2020 de la loi coopération au développement</vt:lpstr>
      <vt:lpstr>2. La modification de loi de 2020</vt:lpstr>
      <vt:lpstr>2. La modification de loi de 2020</vt:lpstr>
      <vt:lpstr>3. AR Intégrité</vt:lpstr>
      <vt:lpstr>3. AR intégrité</vt:lpstr>
      <vt:lpstr>3.1 la charte intégrité devient juridiquement contraignante :</vt:lpstr>
      <vt:lpstr>3.2 Sanctions en cas de violation des obligations de la charte</vt:lpstr>
      <vt:lpstr>3.2 Sanctions en cas de violation des obligations de la charte</vt:lpstr>
      <vt:lpstr>3.2 Sanctions en cas de violation des obligations de la charte</vt:lpstr>
      <vt:lpstr>3.3 Le point central de signalement</vt:lpstr>
      <vt:lpstr>3.3 Le point central de signalement</vt:lpstr>
      <vt:lpstr>3.3 Le point central de signalement</vt:lpstr>
      <vt:lpstr>3.3 Le point central de signalement</vt:lpstr>
      <vt:lpstr>3.3 Le point de signalement :</vt:lpstr>
      <vt:lpstr>3.4 Mesures et assistance appropriées</vt:lpstr>
      <vt:lpstr>Etapes suivantes :</vt:lpstr>
      <vt:lpstr>4. L’intégrité comme domaine du screening</vt:lpstr>
      <vt:lpstr>4.1 Cadre du screening :</vt:lpstr>
      <vt:lpstr>4.2 Intégrité  = nouveau domaine de screening</vt:lpstr>
      <vt:lpstr>4.3 Texte sur ce nouveau domaine de screening</vt:lpstr>
      <vt:lpstr>4.3 Texte sur ce nouveau domaine de screening</vt:lpstr>
      <vt:lpstr>5. La Charte Intégrité</vt:lpstr>
      <vt:lpstr>Les 10 points de la charte intégrité</vt:lpstr>
      <vt:lpstr>Les 10 points de la charte intégrité</vt:lpstr>
      <vt:lpstr>Les 10 points de la charte intégrité</vt:lpstr>
      <vt:lpstr>Questions?</vt:lpstr>
      <vt:lpstr>     Quels sont vos besoins en appui 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Infosessie KB integriteit en screeningsdomein integriteit</dc:title>
  <dc:creator>Eric Mostrey</dc:creator>
  <cp:lastModifiedBy>Iseult Kestelyn</cp:lastModifiedBy>
  <cp:revision>49</cp:revision>
  <dcterms:created xsi:type="dcterms:W3CDTF">2023-04-23T19:21:02Z</dcterms:created>
  <dcterms:modified xsi:type="dcterms:W3CDTF">2023-10-13T08:25:18Z</dcterms:modified>
</cp:coreProperties>
</file>