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75" r:id="rId3"/>
    <p:sldId id="272" r:id="rId4"/>
    <p:sldId id="276" r:id="rId5"/>
    <p:sldId id="277" r:id="rId6"/>
    <p:sldId id="278" r:id="rId7"/>
    <p:sldId id="299" r:id="rId8"/>
    <p:sldId id="282" r:id="rId9"/>
    <p:sldId id="284" r:id="rId10"/>
    <p:sldId id="283" r:id="rId11"/>
    <p:sldId id="285" r:id="rId12"/>
    <p:sldId id="286" r:id="rId13"/>
    <p:sldId id="287" r:id="rId14"/>
    <p:sldId id="289" r:id="rId15"/>
    <p:sldId id="288" r:id="rId16"/>
    <p:sldId id="291" r:id="rId17"/>
    <p:sldId id="290" r:id="rId18"/>
    <p:sldId id="292" r:id="rId19"/>
    <p:sldId id="293" r:id="rId20"/>
    <p:sldId id="294" r:id="rId21"/>
    <p:sldId id="295" r:id="rId22"/>
    <p:sldId id="296" r:id="rId23"/>
    <p:sldId id="297" r:id="rId24"/>
    <p:sldId id="298" r:id="rId25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888"/>
    <a:srgbClr val="F7E2D9"/>
    <a:srgbClr val="4DA0FF"/>
    <a:srgbClr val="6BD097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Geen stijl, tabel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Stijl, gemiddeld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Stijl, gemiddeld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Stijl, gemiddeld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F5AB1C69-6EDB-4FF4-983F-18BD219EF322}" styleName="Stijl, gemiddeld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Stijl, licht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Stijl, licht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5" autoAdjust="0"/>
    <p:restoredTop sz="73721" autoAdjust="0"/>
  </p:normalViewPr>
  <p:slideViewPr>
    <p:cSldViewPr snapToGrid="0">
      <p:cViewPr>
        <p:scale>
          <a:sx n="66" d="100"/>
          <a:sy n="66" d="100"/>
        </p:scale>
        <p:origin x="1212" y="4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04"/>
    </p:cViewPr>
  </p:sorterViewPr>
  <p:notesViewPr>
    <p:cSldViewPr snapToGrid="0">
      <p:cViewPr varScale="1">
        <p:scale>
          <a:sx n="66" d="100"/>
          <a:sy n="66" d="100"/>
        </p:scale>
        <p:origin x="325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elf\elf\compdata\usr\ngo-federatie\Leden\Collectief\Ledenbevraging\2025_Intenties%20landen%20P27-31%20en%20screening\250922_Globale%20analyse_v08.51%20GSKlijst%20IA%20en%20CMO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nl-BE" sz="2400" b="0" i="0" u="none" strike="noStrike" dirty="0">
                <a:effectLst/>
              </a:rPr>
              <a:t>Aantal organisaties betrokken </a:t>
            </a:r>
            <a:r>
              <a:rPr lang="nl-BE" sz="2400" b="0" i="0" u="none" strike="noStrike" dirty="0" smtClean="0">
                <a:effectLst/>
              </a:rPr>
              <a:t/>
            </a:r>
            <a:br>
              <a:rPr lang="nl-BE" sz="2400" b="0" i="0" u="none" strike="noStrike" dirty="0" smtClean="0">
                <a:effectLst/>
              </a:rPr>
            </a:br>
            <a:r>
              <a:rPr lang="nl-BE" sz="2400" b="0" i="0" u="none" strike="noStrike" dirty="0" smtClean="0">
                <a:effectLst/>
              </a:rPr>
              <a:t>in </a:t>
            </a:r>
            <a:r>
              <a:rPr lang="nl-BE" sz="2400" b="0" i="0" u="none" strike="noStrike" dirty="0">
                <a:effectLst/>
              </a:rPr>
              <a:t>een</a:t>
            </a:r>
            <a:r>
              <a:rPr lang="nl-BE" sz="2400" b="0" i="0" u="none" strike="noStrike" baseline="0" dirty="0">
                <a:effectLst/>
              </a:rPr>
              <a:t> </a:t>
            </a:r>
            <a:r>
              <a:rPr lang="nl-BE" sz="2400" b="0" i="0" u="none" strike="noStrike" baseline="0" dirty="0" smtClean="0">
                <a:effectLst/>
              </a:rPr>
              <a:t>gemeenschappelijk programma</a:t>
            </a:r>
            <a:endParaRPr lang="nl-BE" sz="2400" b="0" dirty="0">
              <a:effectLst/>
            </a:endParaRPr>
          </a:p>
        </c:rich>
      </c:tx>
      <c:layout>
        <c:manualLayout>
          <c:xMode val="edge"/>
          <c:yMode val="edge"/>
          <c:x val="0.22974109089580494"/>
          <c:y val="2.706210959203906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nl-BE"/>
        </a:p>
      </c:txPr>
    </c:title>
    <c:autoTitleDeleted val="0"/>
    <c:plotArea>
      <c:layout>
        <c:manualLayout>
          <c:layoutTarget val="inner"/>
          <c:xMode val="edge"/>
          <c:yMode val="edge"/>
          <c:x val="3.1000798813191829E-2"/>
          <c:y val="0.23540558872107653"/>
          <c:w val="0.89068192562886161"/>
          <c:h val="0.51578567313232182"/>
        </c:manualLayout>
      </c:layout>
      <c:lineChart>
        <c:grouping val="standard"/>
        <c:varyColors val="0"/>
        <c:ser>
          <c:idx val="0"/>
          <c:order val="0"/>
          <c:tx>
            <c:strRef>
              <c:f>VALIDATIE!$AK$91</c:f>
              <c:strCache>
                <c:ptCount val="1"/>
                <c:pt idx="0">
                  <c:v>Individueel programma</c:v>
                </c:pt>
              </c:strCache>
            </c:strRef>
          </c:tx>
          <c:spPr>
            <a:ln w="31750" cap="rnd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chemeClr val="tx1">
                  <a:lumMod val="75000"/>
                  <a:lumOff val="25000"/>
                </a:schemeClr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nl-BE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VALIDATIE!$AL$90:$AN$90</c:f>
              <c:strCache>
                <c:ptCount val="3"/>
                <c:pt idx="0">
                  <c:v>P17-21</c:v>
                </c:pt>
                <c:pt idx="1">
                  <c:v>P22-26</c:v>
                </c:pt>
                <c:pt idx="2">
                  <c:v>P27-31</c:v>
                </c:pt>
              </c:strCache>
            </c:strRef>
          </c:cat>
          <c:val>
            <c:numRef>
              <c:f>VALIDATIE!$AL$91:$AN$91</c:f>
              <c:numCache>
                <c:formatCode>General</c:formatCode>
                <c:ptCount val="3"/>
                <c:pt idx="0">
                  <c:v>50</c:v>
                </c:pt>
                <c:pt idx="1">
                  <c:v>46</c:v>
                </c:pt>
                <c:pt idx="2">
                  <c:v>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EAA-4544-A5A3-1C45BE0CA12F}"/>
            </c:ext>
          </c:extLst>
        </c:ser>
        <c:ser>
          <c:idx val="1"/>
          <c:order val="1"/>
          <c:tx>
            <c:strRef>
              <c:f>VALIDATIE!$AK$92</c:f>
              <c:strCache>
                <c:ptCount val="1"/>
                <c:pt idx="0">
                  <c:v>Gemeenschappelijk programma</c:v>
                </c:pt>
              </c:strCache>
            </c:strRef>
          </c:tx>
          <c:spPr>
            <a:ln w="3492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nl-BE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VALIDATIE!$AL$90:$AN$90</c:f>
              <c:strCache>
                <c:ptCount val="3"/>
                <c:pt idx="0">
                  <c:v>P17-21</c:v>
                </c:pt>
                <c:pt idx="1">
                  <c:v>P22-26</c:v>
                </c:pt>
                <c:pt idx="2">
                  <c:v>P27-31</c:v>
                </c:pt>
              </c:strCache>
            </c:strRef>
          </c:cat>
          <c:val>
            <c:numRef>
              <c:f>VALIDATIE!$AL$92:$AN$92</c:f>
              <c:numCache>
                <c:formatCode>General</c:formatCode>
                <c:ptCount val="3"/>
                <c:pt idx="0">
                  <c:v>34</c:v>
                </c:pt>
                <c:pt idx="1">
                  <c:v>38</c:v>
                </c:pt>
                <c:pt idx="2">
                  <c:v>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EAA-4544-A5A3-1C45BE0CA12F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62659728"/>
        <c:axId val="662661296"/>
      </c:lineChart>
      <c:catAx>
        <c:axId val="662659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nl-BE"/>
          </a:p>
        </c:txPr>
        <c:crossAx val="662661296"/>
        <c:crosses val="autoZero"/>
        <c:auto val="1"/>
        <c:lblAlgn val="ctr"/>
        <c:lblOffset val="100"/>
        <c:noMultiLvlLbl val="0"/>
      </c:catAx>
      <c:valAx>
        <c:axId val="662661296"/>
        <c:scaling>
          <c:orientation val="minMax"/>
          <c:max val="60"/>
          <c:min val="2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662659728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3.8152622226569503E-2"/>
          <c:y val="0.90806273606043164"/>
          <c:w val="0.9112882633303061"/>
          <c:h val="8.90037769669035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nl-B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B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Q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nl-BE"/>
              </a:p>
            </c:txPr>
            <c:dLblPos val="ctr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Blad1!$A$2</c:f>
              <c:strCache>
                <c:ptCount val="1"/>
                <c:pt idx="0">
                  <c:v>Categorie 1</c:v>
                </c:pt>
              </c:strCache>
            </c:strRef>
          </c:cat>
          <c:val>
            <c:numRef>
              <c:f>Blad1!$B$2</c:f>
              <c:numCache>
                <c:formatCode>General</c:formatCode>
                <c:ptCount val="1"/>
                <c:pt idx="0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977-4431-8063-A792DF2AB6F1}"/>
            </c:ext>
          </c:extLst>
        </c:ser>
        <c:ser>
          <c:idx val="1"/>
          <c:order val="1"/>
          <c:tx>
            <c:strRef>
              <c:f>Blad1!$C$1</c:f>
              <c:strCache>
                <c:ptCount val="1"/>
                <c:pt idx="0">
                  <c:v>G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nl-BE"/>
              </a:p>
            </c:txPr>
            <c:dLblPos val="ctr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Blad1!$A$2</c:f>
              <c:strCache>
                <c:ptCount val="1"/>
                <c:pt idx="0">
                  <c:v>Categorie 1</c:v>
                </c:pt>
              </c:strCache>
            </c:strRef>
          </c:cat>
          <c:val>
            <c:numRef>
              <c:f>Blad1!$C$2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977-4431-8063-A792DF2AB6F1}"/>
            </c:ext>
          </c:extLst>
        </c:ser>
        <c:ser>
          <c:idx val="2"/>
          <c:order val="2"/>
          <c:tx>
            <c:strRef>
              <c:f>Blad1!$D$1</c:f>
              <c:strCache>
                <c:ptCount val="1"/>
                <c:pt idx="0">
                  <c:v>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nl-BE"/>
              </a:p>
            </c:txPr>
            <c:dLblPos val="ctr"/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Blad1!$A$2</c:f>
              <c:strCache>
                <c:ptCount val="1"/>
                <c:pt idx="0">
                  <c:v>Categorie 1</c:v>
                </c:pt>
              </c:strCache>
            </c:strRef>
          </c:cat>
          <c:val>
            <c:numRef>
              <c:f>Blad1!$D$2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977-4431-8063-A792DF2AB6F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467830032"/>
        <c:axId val="467831344"/>
      </c:barChart>
      <c:catAx>
        <c:axId val="4678300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67831344"/>
        <c:crosses val="autoZero"/>
        <c:auto val="1"/>
        <c:lblAlgn val="ctr"/>
        <c:lblOffset val="100"/>
        <c:noMultiLvlLbl val="0"/>
      </c:catAx>
      <c:valAx>
        <c:axId val="467831344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4678300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B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9D62AF-182A-4042-89F1-4F0A7D8B87EF}" type="datetimeFigureOut">
              <a:rPr lang="nl-BE" smtClean="0"/>
              <a:t>21/10/2025</a:t>
            </a:fld>
            <a:endParaRPr lang="nl-BE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693F8F-D26D-2C46-98AD-F27EAA3E850A}" type="slidenum">
              <a:rPr lang="nl-BE" smtClean="0"/>
              <a:t>‹nr.›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767315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4.png"/><Relationship Id="rId4" Type="http://schemas.openxmlformats.org/officeDocument/2006/relationships/image" Target="../media/image6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di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82420583-2829-46FB-8A7E-EB5A594301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96081" y="4768301"/>
            <a:ext cx="4191838" cy="4179398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195BE5A2-9283-A3BD-96D8-CC4AFEF08EA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02700" y="2559439"/>
            <a:ext cx="3786600" cy="1739121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E583EA6F-9E0F-CFA5-B71D-C636815B5A49}"/>
              </a:ext>
            </a:extLst>
          </p:cNvPr>
          <p:cNvSpPr/>
          <p:nvPr userDrawn="1"/>
        </p:nvSpPr>
        <p:spPr>
          <a:xfrm>
            <a:off x="0" y="0"/>
            <a:ext cx="43495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cxnSp>
        <p:nvCxnSpPr>
          <p:cNvPr id="9" name="Rechte verbindingslijn 8">
            <a:extLst>
              <a:ext uri="{FF2B5EF4-FFF2-40B4-BE49-F238E27FC236}">
                <a16:creationId xmlns:a16="http://schemas.microsoft.com/office/drawing/2014/main" id="{A68E4F56-D799-08E7-7BE1-E3AAC5AC3234}"/>
              </a:ext>
            </a:extLst>
          </p:cNvPr>
          <p:cNvCxnSpPr>
            <a:cxnSpLocks/>
          </p:cNvCxnSpPr>
          <p:nvPr userDrawn="1"/>
        </p:nvCxnSpPr>
        <p:spPr>
          <a:xfrm>
            <a:off x="218661" y="945931"/>
            <a:ext cx="0" cy="535386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Graphic 9">
            <a:extLst>
              <a:ext uri="{FF2B5EF4-FFF2-40B4-BE49-F238E27FC236}">
                <a16:creationId xmlns:a16="http://schemas.microsoft.com/office/drawing/2014/main" id="{7E4FFD86-DE20-7F71-A8DC-0EF6AA51BD3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8880" y="6438581"/>
            <a:ext cx="257194" cy="256430"/>
          </a:xfrm>
          <a:prstGeom prst="rect">
            <a:avLst/>
          </a:prstGeom>
        </p:spPr>
      </p:pic>
      <p:sp>
        <p:nvSpPr>
          <p:cNvPr id="8" name="Tijdelijke aanduiding voor datum 3">
            <a:extLst>
              <a:ext uri="{FF2B5EF4-FFF2-40B4-BE49-F238E27FC236}">
                <a16:creationId xmlns:a16="http://schemas.microsoft.com/office/drawing/2014/main" id="{F2410AEA-DC7B-8692-558F-C2F344C594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3538" y="156633"/>
            <a:ext cx="367878" cy="751538"/>
          </a:xfrm>
          <a:prstGeom prst="rect">
            <a:avLst/>
          </a:prstGeom>
          <a:solidFill>
            <a:schemeClr val="bg2"/>
          </a:solidFill>
        </p:spPr>
        <p:txBody>
          <a:bodyPr vert="vert270" wrap="none" lIns="90000" tIns="45720" rIns="91440" bIns="108000" rtlCol="0" anchor="ctr">
            <a:spAutoFit/>
          </a:bodyPr>
          <a:lstStyle>
            <a:lvl1pPr algn="r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fld id="{543CAEB3-6FD4-9D43-BEE1-7C403536F221}" type="datetime3">
              <a:rPr lang="nl-BE" smtClean="0"/>
              <a:pPr/>
              <a:t>21.10.25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548510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 en objec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4145842C-DC8E-1862-8BFC-5B08319EEF96}"/>
              </a:ext>
            </a:extLst>
          </p:cNvPr>
          <p:cNvSpPr/>
          <p:nvPr userDrawn="1"/>
        </p:nvSpPr>
        <p:spPr>
          <a:xfrm>
            <a:off x="0" y="0"/>
            <a:ext cx="434954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E22F4FAB-85B2-F998-00E6-CBAD4B5E028E}"/>
              </a:ext>
            </a:extLst>
          </p:cNvPr>
          <p:cNvSpPr/>
          <p:nvPr userDrawn="1"/>
        </p:nvSpPr>
        <p:spPr>
          <a:xfrm>
            <a:off x="0" y="6410738"/>
            <a:ext cx="434954" cy="44726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396532BC-8B4D-73EA-ABE1-700FE553D8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880" y="6063931"/>
            <a:ext cx="257194" cy="256430"/>
          </a:xfrm>
          <a:prstGeom prst="rect">
            <a:avLst/>
          </a:prstGeom>
        </p:spPr>
      </p:pic>
      <p:sp>
        <p:nvSpPr>
          <p:cNvPr id="14" name="Tijdelijke aanduiding voor dianummer 5">
            <a:extLst>
              <a:ext uri="{FF2B5EF4-FFF2-40B4-BE49-F238E27FC236}">
                <a16:creationId xmlns:a16="http://schemas.microsoft.com/office/drawing/2014/main" id="{A683B3B7-9884-F595-4597-03AD28D9EC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59675" y="6542035"/>
            <a:ext cx="564772" cy="1846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fld id="{973E5CB2-033D-D440-9783-15104C8F1294}" type="slidenum">
              <a:rPr lang="nl-BE" smtClean="0"/>
              <a:pPr/>
              <a:t>‹nr.›</a:t>
            </a:fld>
            <a:endParaRPr lang="nl-BE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281C9F96-D7B4-9144-BCE4-0F958E5C9B8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49438" y="1942353"/>
            <a:ext cx="4321215" cy="824696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algn="l">
              <a:defRPr sz="2400"/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6" name="Ondertitel 2">
            <a:extLst>
              <a:ext uri="{FF2B5EF4-FFF2-40B4-BE49-F238E27FC236}">
                <a16:creationId xmlns:a16="http://schemas.microsoft.com/office/drawing/2014/main" id="{F3DC6E0E-9A76-57B5-A5C2-55665C7B05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49438" y="3197506"/>
            <a:ext cx="4321215" cy="165576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BE" dirty="0"/>
          </a:p>
        </p:txBody>
      </p:sp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11D3D2B0-A410-67F9-7F7B-C7753EE82A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5999" cy="6858000"/>
          </a:xfrm>
          <a:pattFill prst="pct25">
            <a:fgClr>
              <a:schemeClr val="accent1"/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l-NL" smtClean="0"/>
              <a:t>Klik op het pictogram als u een afbeelding wilt toevoegen</a:t>
            </a:r>
            <a:endParaRPr lang="nl-BE" dirty="0"/>
          </a:p>
        </p:txBody>
      </p:sp>
      <p:cxnSp>
        <p:nvCxnSpPr>
          <p:cNvPr id="20" name="Rechte verbindingslijn 19">
            <a:extLst>
              <a:ext uri="{FF2B5EF4-FFF2-40B4-BE49-F238E27FC236}">
                <a16:creationId xmlns:a16="http://schemas.microsoft.com/office/drawing/2014/main" id="{3A90D159-7505-DA63-40D6-057FC54043D8}"/>
              </a:ext>
            </a:extLst>
          </p:cNvPr>
          <p:cNvCxnSpPr/>
          <p:nvPr userDrawn="1"/>
        </p:nvCxnSpPr>
        <p:spPr>
          <a:xfrm flipV="1">
            <a:off x="212724" y="399987"/>
            <a:ext cx="0" cy="55626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jdelijke aanduiding voor inhoud 2">
            <a:extLst>
              <a:ext uri="{FF2B5EF4-FFF2-40B4-BE49-F238E27FC236}">
                <a16:creationId xmlns:a16="http://schemas.microsoft.com/office/drawing/2014/main" id="{7287CA24-26F9-2D51-2732-081ACFA622C6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2480" y="120564"/>
            <a:ext cx="347957" cy="694921"/>
          </a:xfrm>
          <a:solidFill>
            <a:schemeClr val="accent3"/>
          </a:solidFill>
        </p:spPr>
        <p:txBody>
          <a:bodyPr vert="vert270" wrap="none" lIns="90000" tIns="46800" rIns="90000" bIns="108000" anchor="t" anchorCtr="0">
            <a:spAutoFit/>
          </a:bodyPr>
          <a:lstStyle>
            <a:lvl1pPr marL="0" indent="0" algn="r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nl-NL" dirty="0" smtClean="0"/>
              <a:t>THEMA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8838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eldi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940C85-BFA6-4795-AFA9-6D814F4A05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51681" y="399987"/>
            <a:ext cx="9888638" cy="830997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defRPr sz="6000"/>
            </a:lvl1pPr>
          </a:lstStyle>
          <a:p>
            <a:r>
              <a:rPr lang="nl-BE" dirty="0"/>
              <a:t>HIER KOMT EEN TITEL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4C09DDE-A759-2A2C-B4DD-5FD5BF66C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1680" y="1536806"/>
            <a:ext cx="9888637" cy="830997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BE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2420583-2829-46FB-8A7E-EB5A594301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96081" y="4768301"/>
            <a:ext cx="4191838" cy="4179398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D66F28C1-2EEB-E4AB-21D7-3FC294C91567}"/>
              </a:ext>
            </a:extLst>
          </p:cNvPr>
          <p:cNvSpPr/>
          <p:nvPr userDrawn="1"/>
        </p:nvSpPr>
        <p:spPr>
          <a:xfrm>
            <a:off x="0" y="0"/>
            <a:ext cx="43495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A48565D3-9D83-1FEA-5190-56C424917CA9}"/>
              </a:ext>
            </a:extLst>
          </p:cNvPr>
          <p:cNvSpPr/>
          <p:nvPr userDrawn="1"/>
        </p:nvSpPr>
        <p:spPr>
          <a:xfrm>
            <a:off x="0" y="6410738"/>
            <a:ext cx="434954" cy="44726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AF0420D-C640-2525-D830-80EEDABECE7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880" y="6063931"/>
            <a:ext cx="257194" cy="256430"/>
          </a:xfrm>
          <a:prstGeom prst="rect">
            <a:avLst/>
          </a:prstGeom>
        </p:spPr>
      </p:pic>
      <p:sp>
        <p:nvSpPr>
          <p:cNvPr id="9" name="Tijdelijke aanduiding voor dianummer 5">
            <a:extLst>
              <a:ext uri="{FF2B5EF4-FFF2-40B4-BE49-F238E27FC236}">
                <a16:creationId xmlns:a16="http://schemas.microsoft.com/office/drawing/2014/main" id="{896BD52C-8207-0514-438E-B154099346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59675" y="6542035"/>
            <a:ext cx="564772" cy="1846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fld id="{973E5CB2-033D-D440-9783-15104C8F1294}" type="slidenum">
              <a:rPr lang="nl-BE" smtClean="0"/>
              <a:pPr/>
              <a:t>‹nr.›</a:t>
            </a:fld>
            <a:endParaRPr lang="nl-BE" dirty="0"/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4F89423C-281B-EFC5-EFE2-0B366EE4FCA6}"/>
              </a:ext>
            </a:extLst>
          </p:cNvPr>
          <p:cNvSpPr/>
          <p:nvPr userDrawn="1"/>
        </p:nvSpPr>
        <p:spPr>
          <a:xfrm>
            <a:off x="1126434" y="2673626"/>
            <a:ext cx="10273748" cy="41843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9A188107-850C-6B00-5D87-38904A155C29}"/>
              </a:ext>
            </a:extLst>
          </p:cNvPr>
          <p:cNvCxnSpPr>
            <a:cxnSpLocks/>
          </p:cNvCxnSpPr>
          <p:nvPr userDrawn="1"/>
        </p:nvCxnSpPr>
        <p:spPr>
          <a:xfrm flipH="1">
            <a:off x="2950287" y="3379822"/>
            <a:ext cx="784889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el 1">
            <a:extLst>
              <a:ext uri="{FF2B5EF4-FFF2-40B4-BE49-F238E27FC236}">
                <a16:creationId xmlns:a16="http://schemas.microsoft.com/office/drawing/2014/main" id="{F7902D6E-D765-8F75-C47A-62AF0227B42A}"/>
              </a:ext>
            </a:extLst>
          </p:cNvPr>
          <p:cNvSpPr txBox="1">
            <a:spLocks/>
          </p:cNvSpPr>
          <p:nvPr userDrawn="1"/>
        </p:nvSpPr>
        <p:spPr>
          <a:xfrm>
            <a:off x="1810475" y="3215123"/>
            <a:ext cx="1211971" cy="332399"/>
          </a:xfrm>
          <a:prstGeom prst="rect">
            <a:avLst/>
          </a:prstGeom>
          <a:solidFill>
            <a:schemeClr val="tx2"/>
          </a:solidFill>
        </p:spPr>
        <p:txBody>
          <a:bodyPr vert="horz" wrap="none" lIns="0" tIns="0" rIns="216000" bIns="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dirty="0"/>
              <a:t>TITEL</a:t>
            </a:r>
          </a:p>
        </p:txBody>
      </p:sp>
      <p:sp>
        <p:nvSpPr>
          <p:cNvPr id="14" name="Tijdelijke aanduiding voor inhoud 2">
            <a:extLst>
              <a:ext uri="{FF2B5EF4-FFF2-40B4-BE49-F238E27FC236}">
                <a16:creationId xmlns:a16="http://schemas.microsoft.com/office/drawing/2014/main" id="{937A3AEF-0D7F-0C87-B5CB-DAF859D1C14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1810475" y="4086020"/>
            <a:ext cx="8988705" cy="232471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cxnSp>
        <p:nvCxnSpPr>
          <p:cNvPr id="17" name="Rechte verbindingslijn 16">
            <a:extLst>
              <a:ext uri="{FF2B5EF4-FFF2-40B4-BE49-F238E27FC236}">
                <a16:creationId xmlns:a16="http://schemas.microsoft.com/office/drawing/2014/main" id="{0CF0B8B3-639C-65A0-0072-FEEC62A39ED7}"/>
              </a:ext>
            </a:extLst>
          </p:cNvPr>
          <p:cNvCxnSpPr/>
          <p:nvPr userDrawn="1"/>
        </p:nvCxnSpPr>
        <p:spPr>
          <a:xfrm flipV="1">
            <a:off x="212724" y="399987"/>
            <a:ext cx="0" cy="55626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jdelijke aanduiding voor inhoud 2">
            <a:extLst>
              <a:ext uri="{FF2B5EF4-FFF2-40B4-BE49-F238E27FC236}">
                <a16:creationId xmlns:a16="http://schemas.microsoft.com/office/drawing/2014/main" id="{2ABF8A72-F9D7-38B5-5FCE-1D947015712C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2480" y="181478"/>
            <a:ext cx="347957" cy="634007"/>
          </a:xfrm>
          <a:solidFill>
            <a:schemeClr val="accent1"/>
          </a:solidFill>
        </p:spPr>
        <p:txBody>
          <a:bodyPr vert="vert270" wrap="none" lIns="90000" tIns="46800" rIns="90000" bIns="108000" anchor="t" anchorCtr="0">
            <a:sp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nl-NL" dirty="0"/>
              <a:t>Thema</a:t>
            </a:r>
          </a:p>
        </p:txBody>
      </p:sp>
    </p:spTree>
    <p:extLst>
      <p:ext uri="{BB962C8B-B14F-4D97-AF65-F5344CB8AC3E}">
        <p14:creationId xmlns:p14="http://schemas.microsoft.com/office/powerpoint/2010/main" val="19222637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eldi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940C85-BFA6-4795-AFA9-6D814F4A05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51681" y="399987"/>
            <a:ext cx="10249382" cy="8309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algn="l">
              <a:defRPr sz="6000"/>
            </a:lvl1pPr>
          </a:lstStyle>
          <a:p>
            <a:r>
              <a:rPr lang="nl-BE" dirty="0"/>
              <a:t>HIER KOMT EEN TITEL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4C09DDE-A759-2A2C-B4DD-5FD5BF66C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1680" y="1536806"/>
            <a:ext cx="10249381" cy="830997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BE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D66F28C1-2EEB-E4AB-21D7-3FC294C91567}"/>
              </a:ext>
            </a:extLst>
          </p:cNvPr>
          <p:cNvSpPr/>
          <p:nvPr userDrawn="1"/>
        </p:nvSpPr>
        <p:spPr>
          <a:xfrm>
            <a:off x="0" y="0"/>
            <a:ext cx="434954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A48565D3-9D83-1FEA-5190-56C424917CA9}"/>
              </a:ext>
            </a:extLst>
          </p:cNvPr>
          <p:cNvSpPr/>
          <p:nvPr userDrawn="1"/>
        </p:nvSpPr>
        <p:spPr>
          <a:xfrm>
            <a:off x="0" y="6410738"/>
            <a:ext cx="434954" cy="4472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AF0420D-C640-2525-D830-80EEDABECE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880" y="6063931"/>
            <a:ext cx="257194" cy="256430"/>
          </a:xfrm>
          <a:prstGeom prst="rect">
            <a:avLst/>
          </a:prstGeom>
        </p:spPr>
      </p:pic>
      <p:sp>
        <p:nvSpPr>
          <p:cNvPr id="9" name="Tijdelijke aanduiding voor dianummer 5">
            <a:extLst>
              <a:ext uri="{FF2B5EF4-FFF2-40B4-BE49-F238E27FC236}">
                <a16:creationId xmlns:a16="http://schemas.microsoft.com/office/drawing/2014/main" id="{896BD52C-8207-0514-438E-B154099346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59675" y="6542035"/>
            <a:ext cx="564772" cy="1846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fld id="{973E5CB2-033D-D440-9783-15104C8F1294}" type="slidenum">
              <a:rPr lang="nl-BE" smtClean="0"/>
              <a:pPr/>
              <a:t>‹nr.›</a:t>
            </a:fld>
            <a:endParaRPr lang="nl-BE" dirty="0"/>
          </a:p>
        </p:txBody>
      </p:sp>
      <p:sp>
        <p:nvSpPr>
          <p:cNvPr id="14" name="Tijdelijke aanduiding voor inhoud 2">
            <a:extLst>
              <a:ext uri="{FF2B5EF4-FFF2-40B4-BE49-F238E27FC236}">
                <a16:creationId xmlns:a16="http://schemas.microsoft.com/office/drawing/2014/main" id="{937A3AEF-0D7F-0C87-B5CB-DAF859D1C14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1151681" y="3042930"/>
            <a:ext cx="10249380" cy="3367807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C62A0C43-9042-5358-9604-BB444368E882}"/>
              </a:ext>
            </a:extLst>
          </p:cNvPr>
          <p:cNvCxnSpPr/>
          <p:nvPr userDrawn="1"/>
        </p:nvCxnSpPr>
        <p:spPr>
          <a:xfrm flipV="1">
            <a:off x="212724" y="399987"/>
            <a:ext cx="0" cy="55626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jdelijke aanduiding voor inhoud 2">
            <a:extLst>
              <a:ext uri="{FF2B5EF4-FFF2-40B4-BE49-F238E27FC236}">
                <a16:creationId xmlns:a16="http://schemas.microsoft.com/office/drawing/2014/main" id="{BAEADB90-4E60-BB3E-2EC6-094B593FEDA1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2480" y="181478"/>
            <a:ext cx="347957" cy="634007"/>
          </a:xfrm>
          <a:solidFill>
            <a:schemeClr val="accent3"/>
          </a:solidFill>
        </p:spPr>
        <p:txBody>
          <a:bodyPr vert="vert270" wrap="none" lIns="90000" tIns="46800" rIns="90000" bIns="108000" anchor="t" anchorCtr="0">
            <a:sp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nl-NL" dirty="0"/>
              <a:t>Thema</a:t>
            </a:r>
          </a:p>
        </p:txBody>
      </p:sp>
    </p:spTree>
    <p:extLst>
      <p:ext uri="{BB962C8B-B14F-4D97-AF65-F5344CB8AC3E}">
        <p14:creationId xmlns:p14="http://schemas.microsoft.com/office/powerpoint/2010/main" val="40508167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eldi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940C85-BFA6-4795-AFA9-6D814F4A05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51681" y="399987"/>
            <a:ext cx="10249382" cy="8309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algn="l">
              <a:defRPr sz="6000"/>
            </a:lvl1pPr>
          </a:lstStyle>
          <a:p>
            <a:r>
              <a:rPr lang="nl-BE" dirty="0"/>
              <a:t>HIER KOMT EEN TITEL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4C09DDE-A759-2A2C-B4DD-5FD5BF66C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1680" y="1536806"/>
            <a:ext cx="10249381" cy="830997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BE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D66F28C1-2EEB-E4AB-21D7-3FC294C91567}"/>
              </a:ext>
            </a:extLst>
          </p:cNvPr>
          <p:cNvSpPr/>
          <p:nvPr userDrawn="1"/>
        </p:nvSpPr>
        <p:spPr>
          <a:xfrm>
            <a:off x="0" y="0"/>
            <a:ext cx="43495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A48565D3-9D83-1FEA-5190-56C424917CA9}"/>
              </a:ext>
            </a:extLst>
          </p:cNvPr>
          <p:cNvSpPr/>
          <p:nvPr userDrawn="1"/>
        </p:nvSpPr>
        <p:spPr>
          <a:xfrm>
            <a:off x="0" y="6410738"/>
            <a:ext cx="447262" cy="4472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AF0420D-C640-2525-D830-80EEDABECE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880" y="6063931"/>
            <a:ext cx="257194" cy="256430"/>
          </a:xfrm>
          <a:prstGeom prst="rect">
            <a:avLst/>
          </a:prstGeom>
        </p:spPr>
      </p:pic>
      <p:sp>
        <p:nvSpPr>
          <p:cNvPr id="14" name="Tijdelijke aanduiding voor inhoud 2">
            <a:extLst>
              <a:ext uri="{FF2B5EF4-FFF2-40B4-BE49-F238E27FC236}">
                <a16:creationId xmlns:a16="http://schemas.microsoft.com/office/drawing/2014/main" id="{937A3AEF-0D7F-0C87-B5CB-DAF859D1C14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1151681" y="2905246"/>
            <a:ext cx="4944319" cy="3504279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7" name="Tijdelijke aanduiding voor inhoud 2">
            <a:extLst>
              <a:ext uri="{FF2B5EF4-FFF2-40B4-BE49-F238E27FC236}">
                <a16:creationId xmlns:a16="http://schemas.microsoft.com/office/drawing/2014/main" id="{7A908F51-CA02-D227-DC3B-A3DFB8D9C2AD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452886" y="2905246"/>
            <a:ext cx="4944319" cy="3504279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C9C34F90-586F-A172-97B1-04D7B2353287}"/>
              </a:ext>
            </a:extLst>
          </p:cNvPr>
          <p:cNvCxnSpPr/>
          <p:nvPr userDrawn="1"/>
        </p:nvCxnSpPr>
        <p:spPr>
          <a:xfrm flipV="1">
            <a:off x="212724" y="399987"/>
            <a:ext cx="0" cy="55626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jdelijke aanduiding voor inhoud 2">
            <a:extLst>
              <a:ext uri="{FF2B5EF4-FFF2-40B4-BE49-F238E27FC236}">
                <a16:creationId xmlns:a16="http://schemas.microsoft.com/office/drawing/2014/main" id="{E8D0B17D-191F-75F6-CC1F-B02BA3E1CE1B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42480" y="181478"/>
            <a:ext cx="347957" cy="634007"/>
          </a:xfrm>
          <a:solidFill>
            <a:schemeClr val="accent1"/>
          </a:solidFill>
        </p:spPr>
        <p:txBody>
          <a:bodyPr vert="vert270" wrap="none" lIns="90000" tIns="46800" rIns="90000" bIns="108000" anchor="t" anchorCtr="0">
            <a:sp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nl-NL" dirty="0"/>
              <a:t>Thema</a:t>
            </a:r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A48565D3-9D83-1FEA-5190-56C424917CA9}"/>
              </a:ext>
            </a:extLst>
          </p:cNvPr>
          <p:cNvSpPr/>
          <p:nvPr userDrawn="1"/>
        </p:nvSpPr>
        <p:spPr>
          <a:xfrm>
            <a:off x="0" y="6410738"/>
            <a:ext cx="434954" cy="44726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9" name="Tijdelijke aanduiding voor dianummer 5">
            <a:extLst>
              <a:ext uri="{FF2B5EF4-FFF2-40B4-BE49-F238E27FC236}">
                <a16:creationId xmlns:a16="http://schemas.microsoft.com/office/drawing/2014/main" id="{896BD52C-8207-0514-438E-B154099346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59675" y="6542035"/>
            <a:ext cx="564772" cy="1846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fld id="{973E5CB2-033D-D440-9783-15104C8F1294}" type="slidenum">
              <a:rPr lang="nl-BE" smtClean="0"/>
              <a:pPr/>
              <a:t>‹nr.›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320026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eldi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94C09DDE-A759-2A2C-B4DD-5FD5BF66C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9848" y="181479"/>
            <a:ext cx="10842656" cy="442466"/>
          </a:xfrm>
        </p:spPr>
        <p:txBody>
          <a:bodyPr/>
          <a:lstStyle>
            <a:lvl1pPr marL="0" indent="0" algn="l">
              <a:buNone/>
              <a:defRPr sz="2400" b="1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BE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D66F28C1-2EEB-E4AB-21D7-3FC294C91567}"/>
              </a:ext>
            </a:extLst>
          </p:cNvPr>
          <p:cNvSpPr/>
          <p:nvPr userDrawn="1"/>
        </p:nvSpPr>
        <p:spPr>
          <a:xfrm>
            <a:off x="0" y="0"/>
            <a:ext cx="434954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A48565D3-9D83-1FEA-5190-56C424917CA9}"/>
              </a:ext>
            </a:extLst>
          </p:cNvPr>
          <p:cNvSpPr/>
          <p:nvPr userDrawn="1"/>
        </p:nvSpPr>
        <p:spPr>
          <a:xfrm>
            <a:off x="0" y="6410738"/>
            <a:ext cx="434954" cy="4472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AF0420D-C640-2525-D830-80EEDABECE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880" y="6063931"/>
            <a:ext cx="257194" cy="256430"/>
          </a:xfrm>
          <a:prstGeom prst="rect">
            <a:avLst/>
          </a:prstGeom>
        </p:spPr>
      </p:pic>
      <p:sp>
        <p:nvSpPr>
          <p:cNvPr id="9" name="Tijdelijke aanduiding voor dianummer 5">
            <a:extLst>
              <a:ext uri="{FF2B5EF4-FFF2-40B4-BE49-F238E27FC236}">
                <a16:creationId xmlns:a16="http://schemas.microsoft.com/office/drawing/2014/main" id="{896BD52C-8207-0514-438E-B154099346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59675" y="6542035"/>
            <a:ext cx="564772" cy="1846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fld id="{973E5CB2-033D-D440-9783-15104C8F1294}" type="slidenum">
              <a:rPr lang="nl-BE" smtClean="0"/>
              <a:pPr/>
              <a:t>‹nr.›</a:t>
            </a:fld>
            <a:endParaRPr lang="nl-BE" dirty="0"/>
          </a:p>
        </p:txBody>
      </p:sp>
      <p:sp>
        <p:nvSpPr>
          <p:cNvPr id="14" name="Tijdelijke aanduiding voor inhoud 2">
            <a:extLst>
              <a:ext uri="{FF2B5EF4-FFF2-40B4-BE49-F238E27FC236}">
                <a16:creationId xmlns:a16="http://schemas.microsoft.com/office/drawing/2014/main" id="{937A3AEF-0D7F-0C87-B5CB-DAF859D1C14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1119848" y="806825"/>
            <a:ext cx="10842656" cy="5603913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cxnSp>
        <p:nvCxnSpPr>
          <p:cNvPr id="15" name="Rechte verbindingslijn 14">
            <a:extLst>
              <a:ext uri="{FF2B5EF4-FFF2-40B4-BE49-F238E27FC236}">
                <a16:creationId xmlns:a16="http://schemas.microsoft.com/office/drawing/2014/main" id="{0AE776FC-6768-8B86-5947-A1601A8AC33B}"/>
              </a:ext>
            </a:extLst>
          </p:cNvPr>
          <p:cNvCxnSpPr/>
          <p:nvPr userDrawn="1"/>
        </p:nvCxnSpPr>
        <p:spPr>
          <a:xfrm flipV="1">
            <a:off x="212724" y="399987"/>
            <a:ext cx="0" cy="55626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jdelijke aanduiding voor inhoud 2">
            <a:extLst>
              <a:ext uri="{FF2B5EF4-FFF2-40B4-BE49-F238E27FC236}">
                <a16:creationId xmlns:a16="http://schemas.microsoft.com/office/drawing/2014/main" id="{C1AF1F42-E695-9FE5-A141-1339B230EBE5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2480" y="181478"/>
            <a:ext cx="347957" cy="826368"/>
          </a:xfrm>
          <a:solidFill>
            <a:schemeClr val="accent5"/>
          </a:solidFill>
        </p:spPr>
        <p:txBody>
          <a:bodyPr vert="vert270" wrap="none" lIns="90000" tIns="46800" rIns="90000" bIns="108000" anchor="t" anchorCtr="0">
            <a:spAutoFit/>
          </a:bodyPr>
          <a:lstStyle>
            <a:lvl1pPr marL="0" indent="0" algn="r">
              <a:buNone/>
              <a:defRPr sz="1200" spc="300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nl-NL" dirty="0"/>
              <a:t>Thema</a:t>
            </a:r>
          </a:p>
        </p:txBody>
      </p:sp>
    </p:spTree>
    <p:extLst>
      <p:ext uri="{BB962C8B-B14F-4D97-AF65-F5344CB8AC3E}">
        <p14:creationId xmlns:p14="http://schemas.microsoft.com/office/powerpoint/2010/main" val="41772073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eldi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94C09DDE-A759-2A2C-B4DD-5FD5BF66C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1680" y="1536806"/>
            <a:ext cx="5156523" cy="830997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BE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D66F28C1-2EEB-E4AB-21D7-3FC294C91567}"/>
              </a:ext>
            </a:extLst>
          </p:cNvPr>
          <p:cNvSpPr/>
          <p:nvPr userDrawn="1"/>
        </p:nvSpPr>
        <p:spPr>
          <a:xfrm>
            <a:off x="0" y="0"/>
            <a:ext cx="43495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A48565D3-9D83-1FEA-5190-56C424917CA9}"/>
              </a:ext>
            </a:extLst>
          </p:cNvPr>
          <p:cNvSpPr/>
          <p:nvPr userDrawn="1"/>
        </p:nvSpPr>
        <p:spPr>
          <a:xfrm>
            <a:off x="0" y="6410738"/>
            <a:ext cx="434954" cy="4472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AF0420D-C640-2525-D830-80EEDABECE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880" y="6063931"/>
            <a:ext cx="257194" cy="256430"/>
          </a:xfrm>
          <a:prstGeom prst="rect">
            <a:avLst/>
          </a:prstGeom>
        </p:spPr>
      </p:pic>
      <p:sp>
        <p:nvSpPr>
          <p:cNvPr id="9" name="Tijdelijke aanduiding voor dianummer 5">
            <a:extLst>
              <a:ext uri="{FF2B5EF4-FFF2-40B4-BE49-F238E27FC236}">
                <a16:creationId xmlns:a16="http://schemas.microsoft.com/office/drawing/2014/main" id="{896BD52C-8207-0514-438E-B154099346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59675" y="6542035"/>
            <a:ext cx="564772" cy="1846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fld id="{973E5CB2-033D-D440-9783-15104C8F1294}" type="slidenum">
              <a:rPr lang="nl-BE" smtClean="0"/>
              <a:pPr/>
              <a:t>‹nr.›</a:t>
            </a:fld>
            <a:endParaRPr lang="nl-BE" dirty="0"/>
          </a:p>
        </p:txBody>
      </p:sp>
      <p:sp>
        <p:nvSpPr>
          <p:cNvPr id="14" name="Tijdelijke aanduiding voor inhoud 2">
            <a:extLst>
              <a:ext uri="{FF2B5EF4-FFF2-40B4-BE49-F238E27FC236}">
                <a16:creationId xmlns:a16="http://schemas.microsoft.com/office/drawing/2014/main" id="{937A3AEF-0D7F-0C87-B5CB-DAF859D1C14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1151681" y="3042930"/>
            <a:ext cx="10249380" cy="3367807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4A129347-6B50-D9AD-0DDA-170BBE679C28}"/>
              </a:ext>
            </a:extLst>
          </p:cNvPr>
          <p:cNvCxnSpPr>
            <a:cxnSpLocks/>
          </p:cNvCxnSpPr>
          <p:nvPr userDrawn="1"/>
        </p:nvCxnSpPr>
        <p:spPr>
          <a:xfrm flipH="1">
            <a:off x="2291492" y="813985"/>
            <a:ext cx="910956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el 1">
            <a:extLst>
              <a:ext uri="{FF2B5EF4-FFF2-40B4-BE49-F238E27FC236}">
                <a16:creationId xmlns:a16="http://schemas.microsoft.com/office/drawing/2014/main" id="{72F04952-39F0-C2AF-D200-83A4F29365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1680" y="649286"/>
            <a:ext cx="1211971" cy="332399"/>
          </a:xfrm>
          <a:prstGeom prst="rect">
            <a:avLst/>
          </a:prstGeom>
          <a:solidFill>
            <a:schemeClr val="bg2"/>
          </a:solidFill>
        </p:spPr>
        <p:txBody>
          <a:bodyPr wrap="square" lIns="0" tIns="0" rIns="216000" bIns="0" anchor="t" anchorCtr="0">
            <a:spAutoFit/>
          </a:bodyPr>
          <a:lstStyle>
            <a:lvl1pPr>
              <a:defRPr sz="2400"/>
            </a:lvl1pPr>
          </a:lstStyle>
          <a:p>
            <a:r>
              <a:rPr lang="nl-BE" dirty="0"/>
              <a:t>TITEL</a:t>
            </a:r>
          </a:p>
        </p:txBody>
      </p:sp>
      <p:cxnSp>
        <p:nvCxnSpPr>
          <p:cNvPr id="15" name="Rechte verbindingslijn 14">
            <a:extLst>
              <a:ext uri="{FF2B5EF4-FFF2-40B4-BE49-F238E27FC236}">
                <a16:creationId xmlns:a16="http://schemas.microsoft.com/office/drawing/2014/main" id="{0AE776FC-6768-8B86-5947-A1601A8AC33B}"/>
              </a:ext>
            </a:extLst>
          </p:cNvPr>
          <p:cNvCxnSpPr/>
          <p:nvPr userDrawn="1"/>
        </p:nvCxnSpPr>
        <p:spPr>
          <a:xfrm flipV="1">
            <a:off x="212724" y="399987"/>
            <a:ext cx="0" cy="55626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jdelijke aanduiding voor inhoud 2">
            <a:extLst>
              <a:ext uri="{FF2B5EF4-FFF2-40B4-BE49-F238E27FC236}">
                <a16:creationId xmlns:a16="http://schemas.microsoft.com/office/drawing/2014/main" id="{C1AF1F42-E695-9FE5-A141-1339B230EBE5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2480" y="181478"/>
            <a:ext cx="347957" cy="826368"/>
          </a:xfrm>
          <a:solidFill>
            <a:schemeClr val="accent2"/>
          </a:solidFill>
        </p:spPr>
        <p:txBody>
          <a:bodyPr vert="vert270" wrap="none" lIns="90000" tIns="46800" rIns="90000" bIns="108000" anchor="t" anchorCtr="0">
            <a:spAutoFit/>
          </a:bodyPr>
          <a:lstStyle>
            <a:lvl1pPr marL="0" indent="0" algn="r">
              <a:buNone/>
              <a:defRPr sz="1200" spc="300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nl-NL" dirty="0"/>
              <a:t>Thema</a:t>
            </a:r>
          </a:p>
        </p:txBody>
      </p:sp>
    </p:spTree>
    <p:extLst>
      <p:ext uri="{BB962C8B-B14F-4D97-AF65-F5344CB8AC3E}">
        <p14:creationId xmlns:p14="http://schemas.microsoft.com/office/powerpoint/2010/main" val="41823968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eldi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94C09DDE-A759-2A2C-B4DD-5FD5BF66C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1680" y="1536806"/>
            <a:ext cx="5156523" cy="830997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BE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D66F28C1-2EEB-E4AB-21D7-3FC294C91567}"/>
              </a:ext>
            </a:extLst>
          </p:cNvPr>
          <p:cNvSpPr/>
          <p:nvPr userDrawn="1"/>
        </p:nvSpPr>
        <p:spPr>
          <a:xfrm>
            <a:off x="0" y="0"/>
            <a:ext cx="434954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A48565D3-9D83-1FEA-5190-56C424917CA9}"/>
              </a:ext>
            </a:extLst>
          </p:cNvPr>
          <p:cNvSpPr/>
          <p:nvPr userDrawn="1"/>
        </p:nvSpPr>
        <p:spPr>
          <a:xfrm>
            <a:off x="0" y="6410738"/>
            <a:ext cx="434954" cy="4472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AF0420D-C640-2525-D830-80EEDABECE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880" y="6063931"/>
            <a:ext cx="257194" cy="256430"/>
          </a:xfrm>
          <a:prstGeom prst="rect">
            <a:avLst/>
          </a:prstGeom>
        </p:spPr>
      </p:pic>
      <p:sp>
        <p:nvSpPr>
          <p:cNvPr id="9" name="Tijdelijke aanduiding voor dianummer 5">
            <a:extLst>
              <a:ext uri="{FF2B5EF4-FFF2-40B4-BE49-F238E27FC236}">
                <a16:creationId xmlns:a16="http://schemas.microsoft.com/office/drawing/2014/main" id="{896BD52C-8207-0514-438E-B154099346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59675" y="6542035"/>
            <a:ext cx="564772" cy="1846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fld id="{973E5CB2-033D-D440-9783-15104C8F1294}" type="slidenum">
              <a:rPr lang="nl-BE" smtClean="0"/>
              <a:pPr/>
              <a:t>‹nr.›</a:t>
            </a:fld>
            <a:endParaRPr lang="nl-BE" dirty="0"/>
          </a:p>
        </p:txBody>
      </p:sp>
      <p:sp>
        <p:nvSpPr>
          <p:cNvPr id="14" name="Tijdelijke aanduiding voor inhoud 2">
            <a:extLst>
              <a:ext uri="{FF2B5EF4-FFF2-40B4-BE49-F238E27FC236}">
                <a16:creationId xmlns:a16="http://schemas.microsoft.com/office/drawing/2014/main" id="{937A3AEF-0D7F-0C87-B5CB-DAF859D1C14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1151681" y="3042930"/>
            <a:ext cx="10249380" cy="3367807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4A129347-6B50-D9AD-0DDA-170BBE679C28}"/>
              </a:ext>
            </a:extLst>
          </p:cNvPr>
          <p:cNvCxnSpPr>
            <a:cxnSpLocks/>
          </p:cNvCxnSpPr>
          <p:nvPr userDrawn="1"/>
        </p:nvCxnSpPr>
        <p:spPr>
          <a:xfrm flipH="1">
            <a:off x="2291492" y="813985"/>
            <a:ext cx="910956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el 1">
            <a:extLst>
              <a:ext uri="{FF2B5EF4-FFF2-40B4-BE49-F238E27FC236}">
                <a16:creationId xmlns:a16="http://schemas.microsoft.com/office/drawing/2014/main" id="{72F04952-39F0-C2AF-D200-83A4F29365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1680" y="649286"/>
            <a:ext cx="1211971" cy="332399"/>
          </a:xfrm>
          <a:prstGeom prst="rect">
            <a:avLst/>
          </a:prstGeom>
          <a:solidFill>
            <a:schemeClr val="bg2"/>
          </a:solidFill>
        </p:spPr>
        <p:txBody>
          <a:bodyPr wrap="square" lIns="0" tIns="0" rIns="216000" bIns="0" anchor="t" anchorCtr="0">
            <a:spAutoFit/>
          </a:bodyPr>
          <a:lstStyle>
            <a:lvl1pPr>
              <a:defRPr sz="2400"/>
            </a:lvl1pPr>
          </a:lstStyle>
          <a:p>
            <a:r>
              <a:rPr lang="nl-BE" dirty="0"/>
              <a:t>TITEL</a:t>
            </a:r>
          </a:p>
        </p:txBody>
      </p:sp>
      <p:cxnSp>
        <p:nvCxnSpPr>
          <p:cNvPr id="15" name="Rechte verbindingslijn 14">
            <a:extLst>
              <a:ext uri="{FF2B5EF4-FFF2-40B4-BE49-F238E27FC236}">
                <a16:creationId xmlns:a16="http://schemas.microsoft.com/office/drawing/2014/main" id="{0AE776FC-6768-8B86-5947-A1601A8AC33B}"/>
              </a:ext>
            </a:extLst>
          </p:cNvPr>
          <p:cNvCxnSpPr/>
          <p:nvPr userDrawn="1"/>
        </p:nvCxnSpPr>
        <p:spPr>
          <a:xfrm flipV="1">
            <a:off x="212724" y="399987"/>
            <a:ext cx="0" cy="55626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jdelijke aanduiding voor inhoud 2">
            <a:extLst>
              <a:ext uri="{FF2B5EF4-FFF2-40B4-BE49-F238E27FC236}">
                <a16:creationId xmlns:a16="http://schemas.microsoft.com/office/drawing/2014/main" id="{C1AF1F42-E695-9FE5-A141-1339B230EBE5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2480" y="181478"/>
            <a:ext cx="347957" cy="826368"/>
          </a:xfrm>
          <a:solidFill>
            <a:schemeClr val="accent4"/>
          </a:solidFill>
        </p:spPr>
        <p:txBody>
          <a:bodyPr vert="vert270" wrap="none" lIns="90000" tIns="46800" rIns="90000" bIns="108000" anchor="t" anchorCtr="0">
            <a:spAutoFit/>
          </a:bodyPr>
          <a:lstStyle>
            <a:lvl1pPr marL="0" indent="0" algn="r">
              <a:buNone/>
              <a:defRPr sz="1200" spc="300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nl-NL" dirty="0"/>
              <a:t>Thema</a:t>
            </a:r>
          </a:p>
        </p:txBody>
      </p:sp>
    </p:spTree>
    <p:extLst>
      <p:ext uri="{BB962C8B-B14F-4D97-AF65-F5344CB8AC3E}">
        <p14:creationId xmlns:p14="http://schemas.microsoft.com/office/powerpoint/2010/main" val="40832361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eldi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94C09DDE-A759-2A2C-B4DD-5FD5BF66C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1680" y="1536806"/>
            <a:ext cx="5156523" cy="830997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BE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D66F28C1-2EEB-E4AB-21D7-3FC294C91567}"/>
              </a:ext>
            </a:extLst>
          </p:cNvPr>
          <p:cNvSpPr/>
          <p:nvPr userDrawn="1"/>
        </p:nvSpPr>
        <p:spPr>
          <a:xfrm>
            <a:off x="0" y="0"/>
            <a:ext cx="43495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A48565D3-9D83-1FEA-5190-56C424917CA9}"/>
              </a:ext>
            </a:extLst>
          </p:cNvPr>
          <p:cNvSpPr/>
          <p:nvPr userDrawn="1"/>
        </p:nvSpPr>
        <p:spPr>
          <a:xfrm>
            <a:off x="0" y="6410738"/>
            <a:ext cx="434954" cy="44726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AF0420D-C640-2525-D830-80EEDABECE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880" y="6063931"/>
            <a:ext cx="257194" cy="256430"/>
          </a:xfrm>
          <a:prstGeom prst="rect">
            <a:avLst/>
          </a:prstGeom>
        </p:spPr>
      </p:pic>
      <p:sp>
        <p:nvSpPr>
          <p:cNvPr id="9" name="Tijdelijke aanduiding voor dianummer 5">
            <a:extLst>
              <a:ext uri="{FF2B5EF4-FFF2-40B4-BE49-F238E27FC236}">
                <a16:creationId xmlns:a16="http://schemas.microsoft.com/office/drawing/2014/main" id="{896BD52C-8207-0514-438E-B154099346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59675" y="6542035"/>
            <a:ext cx="564772" cy="1846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fld id="{973E5CB2-033D-D440-9783-15104C8F1294}" type="slidenum">
              <a:rPr lang="nl-BE" smtClean="0"/>
              <a:pPr/>
              <a:t>‹nr.›</a:t>
            </a:fld>
            <a:endParaRPr lang="nl-BE" dirty="0"/>
          </a:p>
        </p:txBody>
      </p:sp>
      <p:sp>
        <p:nvSpPr>
          <p:cNvPr id="14" name="Tijdelijke aanduiding voor inhoud 2">
            <a:extLst>
              <a:ext uri="{FF2B5EF4-FFF2-40B4-BE49-F238E27FC236}">
                <a16:creationId xmlns:a16="http://schemas.microsoft.com/office/drawing/2014/main" id="{937A3AEF-0D7F-0C87-B5CB-DAF859D1C14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1151681" y="3042930"/>
            <a:ext cx="10249380" cy="3367807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4A129347-6B50-D9AD-0DDA-170BBE679C28}"/>
              </a:ext>
            </a:extLst>
          </p:cNvPr>
          <p:cNvCxnSpPr>
            <a:cxnSpLocks/>
          </p:cNvCxnSpPr>
          <p:nvPr userDrawn="1"/>
        </p:nvCxnSpPr>
        <p:spPr>
          <a:xfrm flipH="1">
            <a:off x="2291492" y="813985"/>
            <a:ext cx="910956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el 1">
            <a:extLst>
              <a:ext uri="{FF2B5EF4-FFF2-40B4-BE49-F238E27FC236}">
                <a16:creationId xmlns:a16="http://schemas.microsoft.com/office/drawing/2014/main" id="{72F04952-39F0-C2AF-D200-83A4F29365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1680" y="649286"/>
            <a:ext cx="1211971" cy="332399"/>
          </a:xfrm>
          <a:prstGeom prst="rect">
            <a:avLst/>
          </a:prstGeom>
          <a:solidFill>
            <a:schemeClr val="bg2"/>
          </a:solidFill>
        </p:spPr>
        <p:txBody>
          <a:bodyPr wrap="square" lIns="0" tIns="0" rIns="216000" bIns="0" anchor="t" anchorCtr="0">
            <a:spAutoFit/>
          </a:bodyPr>
          <a:lstStyle>
            <a:lvl1pPr>
              <a:defRPr sz="2400"/>
            </a:lvl1pPr>
          </a:lstStyle>
          <a:p>
            <a:r>
              <a:rPr lang="nl-BE" dirty="0"/>
              <a:t>TITEL</a:t>
            </a:r>
          </a:p>
        </p:txBody>
      </p:sp>
      <p:cxnSp>
        <p:nvCxnSpPr>
          <p:cNvPr id="15" name="Rechte verbindingslijn 14">
            <a:extLst>
              <a:ext uri="{FF2B5EF4-FFF2-40B4-BE49-F238E27FC236}">
                <a16:creationId xmlns:a16="http://schemas.microsoft.com/office/drawing/2014/main" id="{0AE776FC-6768-8B86-5947-A1601A8AC33B}"/>
              </a:ext>
            </a:extLst>
          </p:cNvPr>
          <p:cNvCxnSpPr/>
          <p:nvPr userDrawn="1"/>
        </p:nvCxnSpPr>
        <p:spPr>
          <a:xfrm flipV="1">
            <a:off x="212724" y="399987"/>
            <a:ext cx="0" cy="55626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jdelijke aanduiding voor inhoud 2">
            <a:extLst>
              <a:ext uri="{FF2B5EF4-FFF2-40B4-BE49-F238E27FC236}">
                <a16:creationId xmlns:a16="http://schemas.microsoft.com/office/drawing/2014/main" id="{C1AF1F42-E695-9FE5-A141-1339B230EBE5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2480" y="181478"/>
            <a:ext cx="347957" cy="826368"/>
          </a:xfrm>
          <a:solidFill>
            <a:schemeClr val="accent1"/>
          </a:solidFill>
        </p:spPr>
        <p:txBody>
          <a:bodyPr vert="vert270" wrap="none" lIns="90000" tIns="46800" rIns="90000" bIns="108000" anchor="t" anchorCtr="0">
            <a:spAutoFit/>
          </a:bodyPr>
          <a:lstStyle>
            <a:lvl1pPr marL="0" indent="0" algn="r">
              <a:buNone/>
              <a:defRPr sz="1200" spc="300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nl-NL" dirty="0"/>
              <a:t>Thema</a:t>
            </a:r>
          </a:p>
        </p:txBody>
      </p:sp>
    </p:spTree>
    <p:extLst>
      <p:ext uri="{BB962C8B-B14F-4D97-AF65-F5344CB8AC3E}">
        <p14:creationId xmlns:p14="http://schemas.microsoft.com/office/powerpoint/2010/main" val="11434910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eldi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94C09DDE-A759-2A2C-B4DD-5FD5BF66C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1680" y="1536806"/>
            <a:ext cx="5156523" cy="830997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BE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D66F28C1-2EEB-E4AB-21D7-3FC294C91567}"/>
              </a:ext>
            </a:extLst>
          </p:cNvPr>
          <p:cNvSpPr/>
          <p:nvPr userDrawn="1"/>
        </p:nvSpPr>
        <p:spPr>
          <a:xfrm>
            <a:off x="0" y="0"/>
            <a:ext cx="434954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A48565D3-9D83-1FEA-5190-56C424917CA9}"/>
              </a:ext>
            </a:extLst>
          </p:cNvPr>
          <p:cNvSpPr/>
          <p:nvPr userDrawn="1"/>
        </p:nvSpPr>
        <p:spPr>
          <a:xfrm>
            <a:off x="0" y="6410738"/>
            <a:ext cx="434954" cy="4472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AF0420D-C640-2525-D830-80EEDABECE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880" y="6063931"/>
            <a:ext cx="257194" cy="256430"/>
          </a:xfrm>
          <a:prstGeom prst="rect">
            <a:avLst/>
          </a:prstGeom>
        </p:spPr>
      </p:pic>
      <p:sp>
        <p:nvSpPr>
          <p:cNvPr id="9" name="Tijdelijke aanduiding voor dianummer 5">
            <a:extLst>
              <a:ext uri="{FF2B5EF4-FFF2-40B4-BE49-F238E27FC236}">
                <a16:creationId xmlns:a16="http://schemas.microsoft.com/office/drawing/2014/main" id="{896BD52C-8207-0514-438E-B154099346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59675" y="6542035"/>
            <a:ext cx="564772" cy="1846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fld id="{973E5CB2-033D-D440-9783-15104C8F1294}" type="slidenum">
              <a:rPr lang="nl-BE" smtClean="0"/>
              <a:pPr/>
              <a:t>‹nr.›</a:t>
            </a:fld>
            <a:endParaRPr lang="nl-BE" dirty="0"/>
          </a:p>
        </p:txBody>
      </p:sp>
      <p:sp>
        <p:nvSpPr>
          <p:cNvPr id="14" name="Tijdelijke aanduiding voor inhoud 2">
            <a:extLst>
              <a:ext uri="{FF2B5EF4-FFF2-40B4-BE49-F238E27FC236}">
                <a16:creationId xmlns:a16="http://schemas.microsoft.com/office/drawing/2014/main" id="{937A3AEF-0D7F-0C87-B5CB-DAF859D1C14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1151681" y="3042930"/>
            <a:ext cx="10249380" cy="3367807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4A129347-6B50-D9AD-0DDA-170BBE679C28}"/>
              </a:ext>
            </a:extLst>
          </p:cNvPr>
          <p:cNvCxnSpPr>
            <a:cxnSpLocks/>
          </p:cNvCxnSpPr>
          <p:nvPr userDrawn="1"/>
        </p:nvCxnSpPr>
        <p:spPr>
          <a:xfrm flipH="1">
            <a:off x="2291492" y="813985"/>
            <a:ext cx="910956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el 1">
            <a:extLst>
              <a:ext uri="{FF2B5EF4-FFF2-40B4-BE49-F238E27FC236}">
                <a16:creationId xmlns:a16="http://schemas.microsoft.com/office/drawing/2014/main" id="{72F04952-39F0-C2AF-D200-83A4F29365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1680" y="649286"/>
            <a:ext cx="1211971" cy="332399"/>
          </a:xfrm>
          <a:prstGeom prst="rect">
            <a:avLst/>
          </a:prstGeom>
          <a:solidFill>
            <a:schemeClr val="bg2"/>
          </a:solidFill>
        </p:spPr>
        <p:txBody>
          <a:bodyPr wrap="square" lIns="0" tIns="0" rIns="216000" bIns="0" anchor="t" anchorCtr="0">
            <a:spAutoFit/>
          </a:bodyPr>
          <a:lstStyle>
            <a:lvl1pPr>
              <a:defRPr sz="2400"/>
            </a:lvl1pPr>
          </a:lstStyle>
          <a:p>
            <a:r>
              <a:rPr lang="nl-BE" dirty="0"/>
              <a:t>TITEL</a:t>
            </a:r>
          </a:p>
        </p:txBody>
      </p:sp>
      <p:cxnSp>
        <p:nvCxnSpPr>
          <p:cNvPr id="15" name="Rechte verbindingslijn 14">
            <a:extLst>
              <a:ext uri="{FF2B5EF4-FFF2-40B4-BE49-F238E27FC236}">
                <a16:creationId xmlns:a16="http://schemas.microsoft.com/office/drawing/2014/main" id="{0AE776FC-6768-8B86-5947-A1601A8AC33B}"/>
              </a:ext>
            </a:extLst>
          </p:cNvPr>
          <p:cNvCxnSpPr/>
          <p:nvPr userDrawn="1"/>
        </p:nvCxnSpPr>
        <p:spPr>
          <a:xfrm flipV="1">
            <a:off x="212724" y="399987"/>
            <a:ext cx="0" cy="55626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jdelijke aanduiding voor inhoud 2">
            <a:extLst>
              <a:ext uri="{FF2B5EF4-FFF2-40B4-BE49-F238E27FC236}">
                <a16:creationId xmlns:a16="http://schemas.microsoft.com/office/drawing/2014/main" id="{C1AF1F42-E695-9FE5-A141-1339B230EBE5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2480" y="181478"/>
            <a:ext cx="347957" cy="826368"/>
          </a:xfrm>
          <a:solidFill>
            <a:schemeClr val="accent3"/>
          </a:solidFill>
        </p:spPr>
        <p:txBody>
          <a:bodyPr vert="vert270" wrap="none" lIns="90000" tIns="46800" rIns="90000" bIns="108000" anchor="t" anchorCtr="0">
            <a:spAutoFit/>
          </a:bodyPr>
          <a:lstStyle>
            <a:lvl1pPr marL="0" indent="0" algn="r">
              <a:buNone/>
              <a:defRPr sz="1200" spc="300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nl-NL" dirty="0"/>
              <a:t>Thema</a:t>
            </a:r>
          </a:p>
        </p:txBody>
      </p:sp>
    </p:spTree>
    <p:extLst>
      <p:ext uri="{BB962C8B-B14F-4D97-AF65-F5344CB8AC3E}">
        <p14:creationId xmlns:p14="http://schemas.microsoft.com/office/powerpoint/2010/main" val="36269348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eldi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94C09DDE-A759-2A2C-B4DD-5FD5BF66C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1680" y="1536806"/>
            <a:ext cx="5156523" cy="830997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BE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D66F28C1-2EEB-E4AB-21D7-3FC294C91567}"/>
              </a:ext>
            </a:extLst>
          </p:cNvPr>
          <p:cNvSpPr/>
          <p:nvPr userDrawn="1"/>
        </p:nvSpPr>
        <p:spPr>
          <a:xfrm>
            <a:off x="0" y="0"/>
            <a:ext cx="43495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A48565D3-9D83-1FEA-5190-56C424917CA9}"/>
              </a:ext>
            </a:extLst>
          </p:cNvPr>
          <p:cNvSpPr/>
          <p:nvPr userDrawn="1"/>
        </p:nvSpPr>
        <p:spPr>
          <a:xfrm>
            <a:off x="0" y="6410738"/>
            <a:ext cx="434954" cy="44726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AF0420D-C640-2525-D830-80EEDABECE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880" y="6063931"/>
            <a:ext cx="257194" cy="256430"/>
          </a:xfrm>
          <a:prstGeom prst="rect">
            <a:avLst/>
          </a:prstGeom>
        </p:spPr>
      </p:pic>
      <p:sp>
        <p:nvSpPr>
          <p:cNvPr id="9" name="Tijdelijke aanduiding voor dianummer 5">
            <a:extLst>
              <a:ext uri="{FF2B5EF4-FFF2-40B4-BE49-F238E27FC236}">
                <a16:creationId xmlns:a16="http://schemas.microsoft.com/office/drawing/2014/main" id="{896BD52C-8207-0514-438E-B154099346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59675" y="6542035"/>
            <a:ext cx="564772" cy="1846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fld id="{973E5CB2-033D-D440-9783-15104C8F1294}" type="slidenum">
              <a:rPr lang="nl-BE" smtClean="0"/>
              <a:pPr/>
              <a:t>‹nr.›</a:t>
            </a:fld>
            <a:endParaRPr lang="nl-BE" dirty="0"/>
          </a:p>
        </p:txBody>
      </p:sp>
      <p:sp>
        <p:nvSpPr>
          <p:cNvPr id="14" name="Tijdelijke aanduiding voor inhoud 2">
            <a:extLst>
              <a:ext uri="{FF2B5EF4-FFF2-40B4-BE49-F238E27FC236}">
                <a16:creationId xmlns:a16="http://schemas.microsoft.com/office/drawing/2014/main" id="{937A3AEF-0D7F-0C87-B5CB-DAF859D1C14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1151681" y="3042930"/>
            <a:ext cx="10249380" cy="3367807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4A129347-6B50-D9AD-0DDA-170BBE679C28}"/>
              </a:ext>
            </a:extLst>
          </p:cNvPr>
          <p:cNvCxnSpPr>
            <a:cxnSpLocks/>
          </p:cNvCxnSpPr>
          <p:nvPr userDrawn="1"/>
        </p:nvCxnSpPr>
        <p:spPr>
          <a:xfrm flipH="1">
            <a:off x="2291492" y="813985"/>
            <a:ext cx="910956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el 1">
            <a:extLst>
              <a:ext uri="{FF2B5EF4-FFF2-40B4-BE49-F238E27FC236}">
                <a16:creationId xmlns:a16="http://schemas.microsoft.com/office/drawing/2014/main" id="{72F04952-39F0-C2AF-D200-83A4F29365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1680" y="649286"/>
            <a:ext cx="1211971" cy="332399"/>
          </a:xfrm>
          <a:prstGeom prst="rect">
            <a:avLst/>
          </a:prstGeom>
          <a:solidFill>
            <a:schemeClr val="bg2"/>
          </a:solidFill>
        </p:spPr>
        <p:txBody>
          <a:bodyPr wrap="square" lIns="0" tIns="0" rIns="216000" bIns="0" anchor="t" anchorCtr="0">
            <a:spAutoFit/>
          </a:bodyPr>
          <a:lstStyle>
            <a:lvl1pPr>
              <a:defRPr sz="2400"/>
            </a:lvl1pPr>
          </a:lstStyle>
          <a:p>
            <a:r>
              <a:rPr lang="nl-BE" dirty="0"/>
              <a:t>TITEL</a:t>
            </a:r>
          </a:p>
        </p:txBody>
      </p:sp>
      <p:cxnSp>
        <p:nvCxnSpPr>
          <p:cNvPr id="15" name="Rechte verbindingslijn 14">
            <a:extLst>
              <a:ext uri="{FF2B5EF4-FFF2-40B4-BE49-F238E27FC236}">
                <a16:creationId xmlns:a16="http://schemas.microsoft.com/office/drawing/2014/main" id="{0AE776FC-6768-8B86-5947-A1601A8AC33B}"/>
              </a:ext>
            </a:extLst>
          </p:cNvPr>
          <p:cNvCxnSpPr/>
          <p:nvPr userDrawn="1"/>
        </p:nvCxnSpPr>
        <p:spPr>
          <a:xfrm flipV="1">
            <a:off x="212724" y="399987"/>
            <a:ext cx="0" cy="55626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jdelijke aanduiding voor inhoud 2">
            <a:extLst>
              <a:ext uri="{FF2B5EF4-FFF2-40B4-BE49-F238E27FC236}">
                <a16:creationId xmlns:a16="http://schemas.microsoft.com/office/drawing/2014/main" id="{C1AF1F42-E695-9FE5-A141-1339B230EBE5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2480" y="181478"/>
            <a:ext cx="347957" cy="826368"/>
          </a:xfrm>
          <a:solidFill>
            <a:schemeClr val="accent2"/>
          </a:solidFill>
        </p:spPr>
        <p:txBody>
          <a:bodyPr vert="vert270" wrap="none" lIns="90000" tIns="46800" rIns="90000" bIns="108000" anchor="t" anchorCtr="0">
            <a:spAutoFit/>
          </a:bodyPr>
          <a:lstStyle>
            <a:lvl1pPr marL="0" indent="0" algn="r">
              <a:buNone/>
              <a:defRPr sz="1200" spc="300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nl-NL" dirty="0"/>
              <a:t>Thema</a:t>
            </a:r>
          </a:p>
        </p:txBody>
      </p:sp>
    </p:spTree>
    <p:extLst>
      <p:ext uri="{BB962C8B-B14F-4D97-AF65-F5344CB8AC3E}">
        <p14:creationId xmlns:p14="http://schemas.microsoft.com/office/powerpoint/2010/main" val="2863965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940C85-BFA6-4795-AFA9-6D814F4A05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41400"/>
            <a:ext cx="6695326" cy="2387600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6000"/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4C09DDE-A759-2A2C-B4DD-5FD5BF66C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59457"/>
            <a:ext cx="6695326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BE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2420583-2829-46FB-8A7E-EB5A594301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96081" y="4768301"/>
            <a:ext cx="4191838" cy="4179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9680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el en objec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888DFF9-09DE-87AD-E297-EDD057C92E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3847901"/>
            <a:ext cx="4726329" cy="498598"/>
          </a:xfrm>
        </p:spPr>
        <p:txBody>
          <a:bodyPr wrap="square" anchor="b" anchorCtr="0">
            <a:spAutoFit/>
          </a:bodyPr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4145842C-DC8E-1862-8BFC-5B08319EEF96}"/>
              </a:ext>
            </a:extLst>
          </p:cNvPr>
          <p:cNvSpPr/>
          <p:nvPr userDrawn="1"/>
        </p:nvSpPr>
        <p:spPr>
          <a:xfrm>
            <a:off x="0" y="0"/>
            <a:ext cx="43495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9" name="Ondertitel 67">
            <a:extLst>
              <a:ext uri="{FF2B5EF4-FFF2-40B4-BE49-F238E27FC236}">
                <a16:creationId xmlns:a16="http://schemas.microsoft.com/office/drawing/2014/main" id="{571BBC19-1CDC-A460-72B2-3A0D3E124A0E}"/>
              </a:ext>
            </a:extLst>
          </p:cNvPr>
          <p:cNvSpPr txBox="1">
            <a:spLocks/>
          </p:cNvSpPr>
          <p:nvPr userDrawn="1"/>
        </p:nvSpPr>
        <p:spPr>
          <a:xfrm>
            <a:off x="25179" y="156633"/>
            <a:ext cx="366424" cy="683700"/>
          </a:xfrm>
          <a:prstGeom prst="rect">
            <a:avLst/>
          </a:prstGeom>
          <a:solidFill>
            <a:schemeClr val="bg2"/>
          </a:solidFill>
        </p:spPr>
        <p:txBody>
          <a:bodyPr vert="vert270" wrap="none" lIns="90000" tIns="46800" rIns="90000" bIns="108000" rtlCol="0" anchor="ctr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nl-BE" sz="1200" dirty="0">
                <a:latin typeface="+mn-lt"/>
              </a:rPr>
              <a:t>Agenda</a:t>
            </a:r>
          </a:p>
        </p:txBody>
      </p:sp>
      <p:cxnSp>
        <p:nvCxnSpPr>
          <p:cNvPr id="10" name="Rechte verbindingslijn 9">
            <a:extLst>
              <a:ext uri="{FF2B5EF4-FFF2-40B4-BE49-F238E27FC236}">
                <a16:creationId xmlns:a16="http://schemas.microsoft.com/office/drawing/2014/main" id="{143E29AB-73FA-A0A0-C02A-C79DA2B5E9E4}"/>
              </a:ext>
            </a:extLst>
          </p:cNvPr>
          <p:cNvCxnSpPr>
            <a:cxnSpLocks/>
          </p:cNvCxnSpPr>
          <p:nvPr userDrawn="1"/>
        </p:nvCxnSpPr>
        <p:spPr>
          <a:xfrm>
            <a:off x="218661" y="848291"/>
            <a:ext cx="0" cy="509848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hthoek 10">
            <a:extLst>
              <a:ext uri="{FF2B5EF4-FFF2-40B4-BE49-F238E27FC236}">
                <a16:creationId xmlns:a16="http://schemas.microsoft.com/office/drawing/2014/main" id="{E22F4FAB-85B2-F998-00E6-CBAD4B5E028E}"/>
              </a:ext>
            </a:extLst>
          </p:cNvPr>
          <p:cNvSpPr/>
          <p:nvPr userDrawn="1"/>
        </p:nvSpPr>
        <p:spPr>
          <a:xfrm>
            <a:off x="0" y="6410738"/>
            <a:ext cx="434954" cy="4472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396532BC-8B4D-73EA-ABE1-700FE553D8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880" y="6063931"/>
            <a:ext cx="257194" cy="256430"/>
          </a:xfrm>
          <a:prstGeom prst="rect">
            <a:avLst/>
          </a:prstGeom>
        </p:spPr>
      </p:pic>
      <p:sp>
        <p:nvSpPr>
          <p:cNvPr id="14" name="Tijdelijke aanduiding voor dianummer 5">
            <a:extLst>
              <a:ext uri="{FF2B5EF4-FFF2-40B4-BE49-F238E27FC236}">
                <a16:creationId xmlns:a16="http://schemas.microsoft.com/office/drawing/2014/main" id="{A683B3B7-9884-F595-4597-03AD28D9EC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59675" y="6542035"/>
            <a:ext cx="564772" cy="1846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fld id="{973E5CB2-033D-D440-9783-15104C8F1294}" type="slidenum">
              <a:rPr lang="nl-BE" smtClean="0"/>
              <a:pPr/>
              <a:t>‹nr.›</a:t>
            </a:fld>
            <a:endParaRPr lang="nl-BE" dirty="0"/>
          </a:p>
        </p:txBody>
      </p:sp>
      <p:sp>
        <p:nvSpPr>
          <p:cNvPr id="6" name="Ondertitel 67">
            <a:extLst>
              <a:ext uri="{FF2B5EF4-FFF2-40B4-BE49-F238E27FC236}">
                <a16:creationId xmlns:a16="http://schemas.microsoft.com/office/drawing/2014/main" id="{E3DB6075-E9D6-85D5-2212-E02DAA09FE70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8265955" y="-2693355"/>
            <a:ext cx="3286867" cy="1508105"/>
          </a:xfrm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nl-NL" sz="1400" smtClean="0">
                <a:solidFill>
                  <a:schemeClr val="bg1"/>
                </a:solidFill>
              </a:rPr>
              <a:t>Klik om de ondertitelstijl van het model te bewerken</a:t>
            </a:r>
            <a:endParaRPr lang="nl-BE" sz="1400" dirty="0">
              <a:solidFill>
                <a:schemeClr val="bg1"/>
              </a:solidFill>
            </a:endParaRPr>
          </a:p>
        </p:txBody>
      </p:sp>
      <p:sp>
        <p:nvSpPr>
          <p:cNvPr id="18" name="Titel 66">
            <a:extLst>
              <a:ext uri="{FF2B5EF4-FFF2-40B4-BE49-F238E27FC236}">
                <a16:creationId xmlns:a16="http://schemas.microsoft.com/office/drawing/2014/main" id="{864DE630-FAD1-F485-F76B-E294B3E5C86B}"/>
              </a:ext>
            </a:extLst>
          </p:cNvPr>
          <p:cNvSpPr txBox="1">
            <a:spLocks/>
          </p:cNvSpPr>
          <p:nvPr/>
        </p:nvSpPr>
        <p:spPr>
          <a:xfrm>
            <a:off x="1130876" y="-7184853"/>
            <a:ext cx="3286867" cy="33239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TT Commons Pro Trl Exp Blc" panose="020B0103030102020204" pitchFamily="34" charset="77"/>
                <a:ea typeface="+mj-ea"/>
                <a:cs typeface="+mj-cs"/>
              </a:defRPr>
            </a:lvl1pPr>
          </a:lstStyle>
          <a:p>
            <a:pPr algn="l"/>
            <a:r>
              <a:rPr lang="nl-BE" sz="2400" dirty="0"/>
              <a:t>INHOUD</a:t>
            </a:r>
          </a:p>
        </p:txBody>
      </p:sp>
      <p:cxnSp>
        <p:nvCxnSpPr>
          <p:cNvPr id="19" name="Rechte verbindingslijn 18">
            <a:extLst>
              <a:ext uri="{FF2B5EF4-FFF2-40B4-BE49-F238E27FC236}">
                <a16:creationId xmlns:a16="http://schemas.microsoft.com/office/drawing/2014/main" id="{C351271A-AE24-3092-D88B-35AF1C8B16D2}"/>
              </a:ext>
            </a:extLst>
          </p:cNvPr>
          <p:cNvCxnSpPr>
            <a:cxnSpLocks/>
          </p:cNvCxnSpPr>
          <p:nvPr/>
        </p:nvCxnSpPr>
        <p:spPr>
          <a:xfrm flipH="1">
            <a:off x="2746594" y="-7019976"/>
            <a:ext cx="2419612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Rechte verbindingslijn 19">
            <a:extLst>
              <a:ext uri="{FF2B5EF4-FFF2-40B4-BE49-F238E27FC236}">
                <a16:creationId xmlns:a16="http://schemas.microsoft.com/office/drawing/2014/main" id="{EB7C6B40-3B35-4CC8-E133-B05F33295F49}"/>
              </a:ext>
            </a:extLst>
          </p:cNvPr>
          <p:cNvCxnSpPr>
            <a:cxnSpLocks/>
          </p:cNvCxnSpPr>
          <p:nvPr/>
        </p:nvCxnSpPr>
        <p:spPr>
          <a:xfrm flipH="1">
            <a:off x="1124302" y="-6036999"/>
            <a:ext cx="4030041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ndertitel 67">
            <a:extLst>
              <a:ext uri="{FF2B5EF4-FFF2-40B4-BE49-F238E27FC236}">
                <a16:creationId xmlns:a16="http://schemas.microsoft.com/office/drawing/2014/main" id="{5F53718C-23A7-FFF9-A378-9F15D07A5815}"/>
              </a:ext>
            </a:extLst>
          </p:cNvPr>
          <p:cNvSpPr txBox="1">
            <a:spLocks/>
          </p:cNvSpPr>
          <p:nvPr/>
        </p:nvSpPr>
        <p:spPr>
          <a:xfrm>
            <a:off x="1124302" y="-6396042"/>
            <a:ext cx="3763030" cy="2215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nl-BE" sz="1600" dirty="0"/>
              <a:t>We vertegenwoordigen</a:t>
            </a:r>
          </a:p>
        </p:txBody>
      </p:sp>
      <p:sp>
        <p:nvSpPr>
          <p:cNvPr id="25" name="Ondertitel 67">
            <a:extLst>
              <a:ext uri="{FF2B5EF4-FFF2-40B4-BE49-F238E27FC236}">
                <a16:creationId xmlns:a16="http://schemas.microsoft.com/office/drawing/2014/main" id="{E632B2EF-F0C7-BF63-A730-128EDEE3CFAE}"/>
              </a:ext>
            </a:extLst>
          </p:cNvPr>
          <p:cNvSpPr txBox="1">
            <a:spLocks/>
          </p:cNvSpPr>
          <p:nvPr/>
        </p:nvSpPr>
        <p:spPr>
          <a:xfrm>
            <a:off x="1124302" y="-5688096"/>
            <a:ext cx="3763030" cy="2215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nl-BE" sz="1600" dirty="0"/>
              <a:t>de sector </a:t>
            </a:r>
          </a:p>
        </p:txBody>
      </p:sp>
      <p:sp>
        <p:nvSpPr>
          <p:cNvPr id="26" name="Ondertitel 67">
            <a:extLst>
              <a:ext uri="{FF2B5EF4-FFF2-40B4-BE49-F238E27FC236}">
                <a16:creationId xmlns:a16="http://schemas.microsoft.com/office/drawing/2014/main" id="{BFF5D7F5-FC84-EBD2-93C2-03BEF6744429}"/>
              </a:ext>
            </a:extLst>
          </p:cNvPr>
          <p:cNvSpPr txBox="1">
            <a:spLocks/>
          </p:cNvSpPr>
          <p:nvPr/>
        </p:nvSpPr>
        <p:spPr>
          <a:xfrm>
            <a:off x="1124302" y="-4265699"/>
            <a:ext cx="3763030" cy="2215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nl-BE" sz="1600" dirty="0"/>
              <a:t>andere overheden</a:t>
            </a:r>
          </a:p>
        </p:txBody>
      </p:sp>
      <p:sp>
        <p:nvSpPr>
          <p:cNvPr id="32" name="Ondertitel 67">
            <a:extLst>
              <a:ext uri="{FF2B5EF4-FFF2-40B4-BE49-F238E27FC236}">
                <a16:creationId xmlns:a16="http://schemas.microsoft.com/office/drawing/2014/main" id="{9C6A0061-3CD1-9ECB-0C40-FC6A84A3A11B}"/>
              </a:ext>
            </a:extLst>
          </p:cNvPr>
          <p:cNvSpPr txBox="1">
            <a:spLocks/>
          </p:cNvSpPr>
          <p:nvPr/>
        </p:nvSpPr>
        <p:spPr>
          <a:xfrm>
            <a:off x="1124302" y="-4973645"/>
            <a:ext cx="3763030" cy="2215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nl-BE" sz="1600" dirty="0"/>
              <a:t>de federale</a:t>
            </a:r>
          </a:p>
        </p:txBody>
      </p:sp>
      <p:sp>
        <p:nvSpPr>
          <p:cNvPr id="33" name="Titel 66">
            <a:extLst>
              <a:ext uri="{FF2B5EF4-FFF2-40B4-BE49-F238E27FC236}">
                <a16:creationId xmlns:a16="http://schemas.microsoft.com/office/drawing/2014/main" id="{9B61D83B-EC8B-743D-E755-F89B6CDA7173}"/>
              </a:ext>
            </a:extLst>
          </p:cNvPr>
          <p:cNvSpPr txBox="1">
            <a:spLocks/>
          </p:cNvSpPr>
          <p:nvPr/>
        </p:nvSpPr>
        <p:spPr>
          <a:xfrm>
            <a:off x="4421798" y="-6438120"/>
            <a:ext cx="744408" cy="33239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TT Commons Pro Trl Exp Blc" panose="020B0103030102020204" pitchFamily="34" charset="77"/>
                <a:ea typeface="+mj-ea"/>
                <a:cs typeface="+mj-cs"/>
              </a:defRPr>
            </a:lvl1pPr>
          </a:lstStyle>
          <a:p>
            <a:pPr algn="r"/>
            <a:r>
              <a:rPr lang="nl-BE" sz="2400" dirty="0"/>
              <a:t>05</a:t>
            </a:r>
          </a:p>
        </p:txBody>
      </p:sp>
      <p:sp>
        <p:nvSpPr>
          <p:cNvPr id="34" name="Titel 66">
            <a:extLst>
              <a:ext uri="{FF2B5EF4-FFF2-40B4-BE49-F238E27FC236}">
                <a16:creationId xmlns:a16="http://schemas.microsoft.com/office/drawing/2014/main" id="{6B94FAE3-8853-209E-9835-CE8990A699C5}"/>
              </a:ext>
            </a:extLst>
          </p:cNvPr>
          <p:cNvSpPr txBox="1">
            <a:spLocks/>
          </p:cNvSpPr>
          <p:nvPr/>
        </p:nvSpPr>
        <p:spPr>
          <a:xfrm>
            <a:off x="4421798" y="-5776584"/>
            <a:ext cx="744408" cy="33239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TT Commons Pro Trl Exp Blc" panose="020B0103030102020204" pitchFamily="34" charset="77"/>
                <a:ea typeface="+mj-ea"/>
                <a:cs typeface="+mj-cs"/>
              </a:defRPr>
            </a:lvl1pPr>
          </a:lstStyle>
          <a:p>
            <a:pPr algn="r"/>
            <a:r>
              <a:rPr lang="nl-BE" sz="2400" dirty="0"/>
              <a:t>07</a:t>
            </a:r>
          </a:p>
        </p:txBody>
      </p:sp>
      <p:sp>
        <p:nvSpPr>
          <p:cNvPr id="35" name="Titel 66">
            <a:extLst>
              <a:ext uri="{FF2B5EF4-FFF2-40B4-BE49-F238E27FC236}">
                <a16:creationId xmlns:a16="http://schemas.microsoft.com/office/drawing/2014/main" id="{6BD3A5C9-9C2D-70D1-3035-C5419A52FF56}"/>
              </a:ext>
            </a:extLst>
          </p:cNvPr>
          <p:cNvSpPr txBox="1">
            <a:spLocks/>
          </p:cNvSpPr>
          <p:nvPr/>
        </p:nvSpPr>
        <p:spPr>
          <a:xfrm>
            <a:off x="4421798" y="-5032177"/>
            <a:ext cx="744408" cy="33239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TT Commons Pro Trl Exp Blc" panose="020B0103030102020204" pitchFamily="34" charset="77"/>
                <a:ea typeface="+mj-ea"/>
                <a:cs typeface="+mj-cs"/>
              </a:defRPr>
            </a:lvl1pPr>
          </a:lstStyle>
          <a:p>
            <a:pPr algn="r"/>
            <a:r>
              <a:rPr lang="nl-BE" sz="2400" dirty="0"/>
              <a:t>10</a:t>
            </a:r>
          </a:p>
        </p:txBody>
      </p:sp>
      <p:sp>
        <p:nvSpPr>
          <p:cNvPr id="36" name="Titel 66">
            <a:extLst>
              <a:ext uri="{FF2B5EF4-FFF2-40B4-BE49-F238E27FC236}">
                <a16:creationId xmlns:a16="http://schemas.microsoft.com/office/drawing/2014/main" id="{5E6ED809-DEA4-367F-C3EE-D6D61F01FA43}"/>
              </a:ext>
            </a:extLst>
          </p:cNvPr>
          <p:cNvSpPr txBox="1">
            <a:spLocks/>
          </p:cNvSpPr>
          <p:nvPr/>
        </p:nvSpPr>
        <p:spPr>
          <a:xfrm>
            <a:off x="4421798" y="-4356593"/>
            <a:ext cx="744408" cy="33239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TT Commons Pro Trl Exp Blc" panose="020B0103030102020204" pitchFamily="34" charset="77"/>
                <a:ea typeface="+mj-ea"/>
                <a:cs typeface="+mj-cs"/>
              </a:defRPr>
            </a:lvl1pPr>
          </a:lstStyle>
          <a:p>
            <a:pPr algn="r"/>
            <a:r>
              <a:rPr lang="nl-BE" sz="2400" dirty="0"/>
              <a:t>11</a:t>
            </a:r>
          </a:p>
        </p:txBody>
      </p:sp>
      <p:cxnSp>
        <p:nvCxnSpPr>
          <p:cNvPr id="37" name="Rechte verbindingslijn 36">
            <a:extLst>
              <a:ext uri="{FF2B5EF4-FFF2-40B4-BE49-F238E27FC236}">
                <a16:creationId xmlns:a16="http://schemas.microsoft.com/office/drawing/2014/main" id="{C8B3FAE5-7905-871D-8733-C7CAE1A53EA4}"/>
              </a:ext>
            </a:extLst>
          </p:cNvPr>
          <p:cNvCxnSpPr>
            <a:cxnSpLocks/>
          </p:cNvCxnSpPr>
          <p:nvPr/>
        </p:nvCxnSpPr>
        <p:spPr>
          <a:xfrm flipH="1">
            <a:off x="1124302" y="-5378238"/>
            <a:ext cx="4030041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Rechte verbindingslijn 37">
            <a:extLst>
              <a:ext uri="{FF2B5EF4-FFF2-40B4-BE49-F238E27FC236}">
                <a16:creationId xmlns:a16="http://schemas.microsoft.com/office/drawing/2014/main" id="{F4F875E2-2417-584B-5D24-CF3BF132D31C}"/>
              </a:ext>
            </a:extLst>
          </p:cNvPr>
          <p:cNvCxnSpPr>
            <a:cxnSpLocks/>
          </p:cNvCxnSpPr>
          <p:nvPr/>
        </p:nvCxnSpPr>
        <p:spPr>
          <a:xfrm flipH="1">
            <a:off x="1124302" y="-4630986"/>
            <a:ext cx="4030041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Rechte verbindingslijn 38">
            <a:extLst>
              <a:ext uri="{FF2B5EF4-FFF2-40B4-BE49-F238E27FC236}">
                <a16:creationId xmlns:a16="http://schemas.microsoft.com/office/drawing/2014/main" id="{59AF37A2-FCB5-A0F6-2AFB-1126DB331D03}"/>
              </a:ext>
            </a:extLst>
          </p:cNvPr>
          <p:cNvCxnSpPr>
            <a:cxnSpLocks/>
          </p:cNvCxnSpPr>
          <p:nvPr/>
        </p:nvCxnSpPr>
        <p:spPr>
          <a:xfrm flipH="1">
            <a:off x="1124302" y="-3952561"/>
            <a:ext cx="4030041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phic 4">
            <a:extLst>
              <a:ext uri="{FF2B5EF4-FFF2-40B4-BE49-F238E27FC236}">
                <a16:creationId xmlns:a16="http://schemas.microsoft.com/office/drawing/2014/main" id="{5C19FBD4-49DC-97E5-F4D7-14E21899E34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070166" y="303216"/>
            <a:ext cx="6270172" cy="6251568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98B92F9F-5B46-69E7-2A61-36E4015DD4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572837"/>
            <a:ext cx="4726329" cy="824696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9626142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el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D66F28C1-2EEB-E4AB-21D7-3FC294C91567}"/>
              </a:ext>
            </a:extLst>
          </p:cNvPr>
          <p:cNvSpPr/>
          <p:nvPr userDrawn="1"/>
        </p:nvSpPr>
        <p:spPr>
          <a:xfrm>
            <a:off x="0" y="0"/>
            <a:ext cx="434954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A48565D3-9D83-1FEA-5190-56C424917CA9}"/>
              </a:ext>
            </a:extLst>
          </p:cNvPr>
          <p:cNvSpPr/>
          <p:nvPr userDrawn="1"/>
        </p:nvSpPr>
        <p:spPr>
          <a:xfrm>
            <a:off x="0" y="6410738"/>
            <a:ext cx="434954" cy="4472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AF0420D-C640-2525-D830-80EEDABECE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880" y="6063931"/>
            <a:ext cx="257194" cy="256430"/>
          </a:xfrm>
          <a:prstGeom prst="rect">
            <a:avLst/>
          </a:prstGeom>
        </p:spPr>
      </p:pic>
      <p:sp>
        <p:nvSpPr>
          <p:cNvPr id="9" name="Tijdelijke aanduiding voor dianummer 5">
            <a:extLst>
              <a:ext uri="{FF2B5EF4-FFF2-40B4-BE49-F238E27FC236}">
                <a16:creationId xmlns:a16="http://schemas.microsoft.com/office/drawing/2014/main" id="{896BD52C-8207-0514-438E-B154099346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59675" y="6542035"/>
            <a:ext cx="564772" cy="1846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fld id="{973E5CB2-033D-D440-9783-15104C8F1294}" type="slidenum">
              <a:rPr lang="nl-BE" smtClean="0"/>
              <a:pPr/>
              <a:t>‹nr.›</a:t>
            </a:fld>
            <a:endParaRPr lang="nl-BE" dirty="0"/>
          </a:p>
        </p:txBody>
      </p:sp>
      <p:sp>
        <p:nvSpPr>
          <p:cNvPr id="20" name="Tijdelijke aanduiding voor inhoud 2">
            <a:extLst>
              <a:ext uri="{FF2B5EF4-FFF2-40B4-BE49-F238E27FC236}">
                <a16:creationId xmlns:a16="http://schemas.microsoft.com/office/drawing/2014/main" id="{F70F148E-F953-76ED-F330-5494CDEA99F3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2099010" y="3429000"/>
            <a:ext cx="3985138" cy="2023619"/>
          </a:xfrm>
          <a:solidFill>
            <a:schemeClr val="bg2"/>
          </a:solidFill>
        </p:spPr>
        <p:txBody>
          <a:bodyPr wrap="square" lIns="360000" tIns="1332000" rIns="360000" bIns="288000">
            <a:sp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A8DCCCCF-A407-456D-A3C4-03E8030123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72798" y="3758224"/>
            <a:ext cx="1211971" cy="332399"/>
          </a:xfrm>
          <a:prstGeom prst="rect">
            <a:avLst/>
          </a:prstGeom>
          <a:solidFill>
            <a:schemeClr val="bg2"/>
          </a:solidFill>
        </p:spPr>
        <p:txBody>
          <a:bodyPr wrap="square" lIns="0" tIns="0" rIns="216000" bIns="0" anchor="t" anchorCtr="0">
            <a:spAutoFit/>
          </a:bodyPr>
          <a:lstStyle>
            <a:lvl1pPr>
              <a:defRPr sz="2400"/>
            </a:lvl1pPr>
          </a:lstStyle>
          <a:p>
            <a:r>
              <a:rPr lang="nl-BE" dirty="0"/>
              <a:t>TITEL</a:t>
            </a:r>
          </a:p>
        </p:txBody>
      </p:sp>
      <p:sp>
        <p:nvSpPr>
          <p:cNvPr id="23" name="Tijdelijke aanduiding voor afbeelding 22">
            <a:extLst>
              <a:ext uri="{FF2B5EF4-FFF2-40B4-BE49-F238E27FC236}">
                <a16:creationId xmlns:a16="http://schemas.microsoft.com/office/drawing/2014/main" id="{587864B9-6746-C20A-1953-BDE90C0EA66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095097" y="1180691"/>
            <a:ext cx="3988637" cy="2248309"/>
          </a:xfrm>
          <a:pattFill prst="pct25">
            <a:fgClr>
              <a:schemeClr val="accent1"/>
            </a:fgClr>
            <a:bgClr>
              <a:schemeClr val="bg1"/>
            </a:bgClr>
          </a:patt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nl-NL" dirty="0" smtClean="0"/>
              <a:t>Klik op het pictogram als u een afbeelding wilt toevoegen</a:t>
            </a:r>
            <a:endParaRPr lang="nl-BE" dirty="0"/>
          </a:p>
        </p:txBody>
      </p:sp>
      <p:sp>
        <p:nvSpPr>
          <p:cNvPr id="24" name="Tijdelijke aanduiding voor inhoud 2">
            <a:extLst>
              <a:ext uri="{FF2B5EF4-FFF2-40B4-BE49-F238E27FC236}">
                <a16:creationId xmlns:a16="http://schemas.microsoft.com/office/drawing/2014/main" id="{05CECB9B-7DCA-613C-DE4E-F1001D569F96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650229" y="3429000"/>
            <a:ext cx="3985138" cy="2023619"/>
          </a:xfrm>
          <a:solidFill>
            <a:schemeClr val="bg2"/>
          </a:solidFill>
        </p:spPr>
        <p:txBody>
          <a:bodyPr wrap="square" lIns="360000" tIns="1332000" rIns="360000" bIns="288000">
            <a:sp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25" name="Titel 1">
            <a:extLst>
              <a:ext uri="{FF2B5EF4-FFF2-40B4-BE49-F238E27FC236}">
                <a16:creationId xmlns:a16="http://schemas.microsoft.com/office/drawing/2014/main" id="{40F7F357-95EE-89B6-910F-30D310D94D66}"/>
              </a:ext>
            </a:extLst>
          </p:cNvPr>
          <p:cNvSpPr txBox="1">
            <a:spLocks/>
          </p:cNvSpPr>
          <p:nvPr userDrawn="1"/>
        </p:nvSpPr>
        <p:spPr>
          <a:xfrm>
            <a:off x="7024017" y="3758224"/>
            <a:ext cx="1211971" cy="332399"/>
          </a:xfrm>
          <a:prstGeom prst="rect">
            <a:avLst/>
          </a:prstGeom>
          <a:solidFill>
            <a:schemeClr val="bg2"/>
          </a:solidFill>
        </p:spPr>
        <p:txBody>
          <a:bodyPr vert="horz" wrap="square" lIns="0" tIns="0" rIns="216000" bIns="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dirty="0"/>
              <a:t>TITEL</a:t>
            </a:r>
          </a:p>
        </p:txBody>
      </p:sp>
      <p:sp>
        <p:nvSpPr>
          <p:cNvPr id="26" name="Tijdelijke aanduiding voor afbeelding 22">
            <a:extLst>
              <a:ext uri="{FF2B5EF4-FFF2-40B4-BE49-F238E27FC236}">
                <a16:creationId xmlns:a16="http://schemas.microsoft.com/office/drawing/2014/main" id="{0BF5C673-B636-627F-DB04-0EEC1CBAF8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46316" y="1180691"/>
            <a:ext cx="3988637" cy="2248309"/>
          </a:xfrm>
          <a:pattFill prst="pct25">
            <a:fgClr>
              <a:schemeClr val="accent1"/>
            </a:fgClr>
            <a:bgClr>
              <a:schemeClr val="bg1"/>
            </a:bgClr>
          </a:patt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nl-NL" dirty="0" smtClean="0"/>
              <a:t>Klik op het pictogram als u een afbeelding wilt toevoegen</a:t>
            </a:r>
            <a:endParaRPr lang="nl-BE" dirty="0"/>
          </a:p>
        </p:txBody>
      </p:sp>
      <p:cxnSp>
        <p:nvCxnSpPr>
          <p:cNvPr id="27" name="Rechte verbindingslijn 26">
            <a:extLst>
              <a:ext uri="{FF2B5EF4-FFF2-40B4-BE49-F238E27FC236}">
                <a16:creationId xmlns:a16="http://schemas.microsoft.com/office/drawing/2014/main" id="{782A25A7-DE6D-047E-23B6-1127094CAD69}"/>
              </a:ext>
            </a:extLst>
          </p:cNvPr>
          <p:cNvCxnSpPr/>
          <p:nvPr userDrawn="1"/>
        </p:nvCxnSpPr>
        <p:spPr>
          <a:xfrm flipV="1">
            <a:off x="212724" y="399987"/>
            <a:ext cx="0" cy="55626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jdelijke aanduiding voor inhoud 2">
            <a:extLst>
              <a:ext uri="{FF2B5EF4-FFF2-40B4-BE49-F238E27FC236}">
                <a16:creationId xmlns:a16="http://schemas.microsoft.com/office/drawing/2014/main" id="{A09EB477-B476-7B12-49A2-3ACF61B7AC1F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42480" y="181478"/>
            <a:ext cx="347957" cy="634007"/>
          </a:xfrm>
          <a:solidFill>
            <a:schemeClr val="accent5"/>
          </a:solidFill>
        </p:spPr>
        <p:txBody>
          <a:bodyPr vert="vert270" wrap="none" lIns="90000" tIns="46800" rIns="90000" bIns="108000" anchor="t" anchorCtr="0">
            <a:sp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nl-NL" dirty="0"/>
              <a:t>Thema</a:t>
            </a:r>
          </a:p>
        </p:txBody>
      </p:sp>
    </p:spTree>
    <p:extLst>
      <p:ext uri="{BB962C8B-B14F-4D97-AF65-F5344CB8AC3E}">
        <p14:creationId xmlns:p14="http://schemas.microsoft.com/office/powerpoint/2010/main" val="7422611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el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2FEEA16B-3AFF-577B-4176-6EECC791E9A6}"/>
              </a:ext>
            </a:extLst>
          </p:cNvPr>
          <p:cNvSpPr/>
          <p:nvPr userDrawn="1"/>
        </p:nvSpPr>
        <p:spPr>
          <a:xfrm>
            <a:off x="6096001" y="0"/>
            <a:ext cx="6096000" cy="3429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D66F28C1-2EEB-E4AB-21D7-3FC294C91567}"/>
              </a:ext>
            </a:extLst>
          </p:cNvPr>
          <p:cNvSpPr/>
          <p:nvPr userDrawn="1"/>
        </p:nvSpPr>
        <p:spPr>
          <a:xfrm>
            <a:off x="0" y="0"/>
            <a:ext cx="434954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A48565D3-9D83-1FEA-5190-56C424917CA9}"/>
              </a:ext>
            </a:extLst>
          </p:cNvPr>
          <p:cNvSpPr/>
          <p:nvPr userDrawn="1"/>
        </p:nvSpPr>
        <p:spPr>
          <a:xfrm>
            <a:off x="0" y="6410738"/>
            <a:ext cx="447262" cy="4472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AF0420D-C640-2525-D830-80EEDABECE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880" y="6063931"/>
            <a:ext cx="257194" cy="256430"/>
          </a:xfrm>
          <a:prstGeom prst="rect">
            <a:avLst/>
          </a:prstGeom>
        </p:spPr>
      </p:pic>
      <p:sp>
        <p:nvSpPr>
          <p:cNvPr id="9" name="Tijdelijke aanduiding voor dianummer 5">
            <a:extLst>
              <a:ext uri="{FF2B5EF4-FFF2-40B4-BE49-F238E27FC236}">
                <a16:creationId xmlns:a16="http://schemas.microsoft.com/office/drawing/2014/main" id="{896BD52C-8207-0514-438E-B154099346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59675" y="6542035"/>
            <a:ext cx="564772" cy="1846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fld id="{973E5CB2-033D-D440-9783-15104C8F1294}" type="slidenum">
              <a:rPr lang="nl-BE" smtClean="0"/>
              <a:pPr/>
              <a:t>‹nr.›</a:t>
            </a:fld>
            <a:endParaRPr lang="nl-BE" dirty="0"/>
          </a:p>
        </p:txBody>
      </p:sp>
      <p:sp>
        <p:nvSpPr>
          <p:cNvPr id="24" name="Tijdelijke aanduiding voor inhoud 2">
            <a:extLst>
              <a:ext uri="{FF2B5EF4-FFF2-40B4-BE49-F238E27FC236}">
                <a16:creationId xmlns:a16="http://schemas.microsoft.com/office/drawing/2014/main" id="{05CECB9B-7DCA-613C-DE4E-F1001D569F96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096000" y="-1"/>
            <a:ext cx="6096000" cy="3428999"/>
          </a:xfrm>
          <a:solidFill>
            <a:schemeClr val="accent2"/>
          </a:solidFill>
        </p:spPr>
        <p:txBody>
          <a:bodyPr wrap="square" lIns="827999" tIns="1404000" rIns="360000" bIns="288000"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26" name="Tijdelijke aanduiding voor afbeelding 22">
            <a:extLst>
              <a:ext uri="{FF2B5EF4-FFF2-40B4-BE49-F238E27FC236}">
                <a16:creationId xmlns:a16="http://schemas.microsoft.com/office/drawing/2014/main" id="{0BF5C673-B636-627F-DB04-0EEC1CBAF8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4954" y="0"/>
            <a:ext cx="5673354" cy="6858000"/>
          </a:xfrm>
          <a:pattFill prst="pct25">
            <a:fgClr>
              <a:schemeClr val="accent1"/>
            </a:fgClr>
            <a:bgClr>
              <a:schemeClr val="bg1"/>
            </a:bgClr>
          </a:patt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nl-NL" dirty="0" smtClean="0"/>
              <a:t>Klik op het pictogram als u een afbeelding wilt toevoegen</a:t>
            </a:r>
            <a:endParaRPr lang="nl-BE" dirty="0"/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0FD955A3-7617-FD7E-3C9C-7E50FF6871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09716" y="649286"/>
            <a:ext cx="1211971" cy="332399"/>
          </a:xfrm>
          <a:prstGeom prst="rect">
            <a:avLst/>
          </a:prstGeom>
          <a:noFill/>
        </p:spPr>
        <p:txBody>
          <a:bodyPr wrap="square" lIns="0" tIns="0" rIns="216000" bIns="0" anchor="t" anchorCtr="0">
            <a:spAutoFit/>
          </a:bodyPr>
          <a:lstStyle>
            <a:lvl1pPr>
              <a:defRPr sz="2400"/>
            </a:lvl1pPr>
          </a:lstStyle>
          <a:p>
            <a:r>
              <a:rPr lang="nl-BE" dirty="0"/>
              <a:t>TITEL</a:t>
            </a:r>
          </a:p>
        </p:txBody>
      </p:sp>
      <p:sp>
        <p:nvSpPr>
          <p:cNvPr id="7" name="Tijdelijke aanduiding voor inhoud 2">
            <a:extLst>
              <a:ext uri="{FF2B5EF4-FFF2-40B4-BE49-F238E27FC236}">
                <a16:creationId xmlns:a16="http://schemas.microsoft.com/office/drawing/2014/main" id="{9C283D16-470F-A26F-8794-0E5BAA6EE21A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8308" y="3429001"/>
            <a:ext cx="6096000" cy="3428999"/>
          </a:xfrm>
          <a:solidFill>
            <a:schemeClr val="accent3"/>
          </a:solidFill>
        </p:spPr>
        <p:txBody>
          <a:bodyPr wrap="square" lIns="827999" tIns="1404000" rIns="360000" bIns="288000"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B8C3240B-C392-C7B8-0D83-C15BA7709B14}"/>
              </a:ext>
            </a:extLst>
          </p:cNvPr>
          <p:cNvSpPr txBox="1">
            <a:spLocks/>
          </p:cNvSpPr>
          <p:nvPr userDrawn="1"/>
        </p:nvSpPr>
        <p:spPr>
          <a:xfrm>
            <a:off x="6922024" y="4078288"/>
            <a:ext cx="1211971" cy="332399"/>
          </a:xfrm>
          <a:prstGeom prst="rect">
            <a:avLst/>
          </a:prstGeom>
          <a:noFill/>
        </p:spPr>
        <p:txBody>
          <a:bodyPr vert="horz" wrap="square" lIns="0" tIns="0" rIns="216000" bIns="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dirty="0"/>
              <a:t>TITEL</a:t>
            </a:r>
          </a:p>
        </p:txBody>
      </p: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94352934-84A5-FFBB-6994-7B900DA2B140}"/>
              </a:ext>
            </a:extLst>
          </p:cNvPr>
          <p:cNvCxnSpPr/>
          <p:nvPr userDrawn="1"/>
        </p:nvCxnSpPr>
        <p:spPr>
          <a:xfrm flipV="1">
            <a:off x="212724" y="399987"/>
            <a:ext cx="0" cy="55626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jdelijke aanduiding voor inhoud 2">
            <a:extLst>
              <a:ext uri="{FF2B5EF4-FFF2-40B4-BE49-F238E27FC236}">
                <a16:creationId xmlns:a16="http://schemas.microsoft.com/office/drawing/2014/main" id="{37F7E266-4C6B-5D0A-5E17-72EE28B2DFA8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2480" y="181478"/>
            <a:ext cx="347957" cy="634007"/>
          </a:xfrm>
          <a:solidFill>
            <a:schemeClr val="accent6"/>
          </a:solidFill>
        </p:spPr>
        <p:txBody>
          <a:bodyPr vert="vert270" wrap="none" lIns="90000" tIns="46800" rIns="90000" bIns="108000" anchor="t" anchorCtr="0">
            <a:sp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nl-NL" dirty="0"/>
              <a:t>Thema</a:t>
            </a:r>
          </a:p>
        </p:txBody>
      </p:sp>
    </p:spTree>
    <p:extLst>
      <p:ext uri="{BB962C8B-B14F-4D97-AF65-F5344CB8AC3E}">
        <p14:creationId xmlns:p14="http://schemas.microsoft.com/office/powerpoint/2010/main" val="27929485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A50B91B1-F826-A063-21BB-2E01094E13B0}"/>
              </a:ext>
            </a:extLst>
          </p:cNvPr>
          <p:cNvSpPr/>
          <p:nvPr userDrawn="1"/>
        </p:nvSpPr>
        <p:spPr>
          <a:xfrm>
            <a:off x="0" y="0"/>
            <a:ext cx="434954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53F166D3-08DF-9B0B-812F-74605A9AB7E2}"/>
              </a:ext>
            </a:extLst>
          </p:cNvPr>
          <p:cNvSpPr/>
          <p:nvPr userDrawn="1"/>
        </p:nvSpPr>
        <p:spPr>
          <a:xfrm>
            <a:off x="0" y="6410738"/>
            <a:ext cx="434954" cy="4472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205AA021-CE2E-EAE5-9EC0-39838E443F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880" y="6063931"/>
            <a:ext cx="257194" cy="256430"/>
          </a:xfrm>
          <a:prstGeom prst="rect">
            <a:avLst/>
          </a:prstGeom>
        </p:spPr>
      </p:pic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1918C46-A974-D759-DFB0-A4AA2D4F3D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59675" y="6542035"/>
            <a:ext cx="564772" cy="1846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fld id="{973E5CB2-033D-D440-9783-15104C8F1294}" type="slidenum">
              <a:rPr lang="nl-BE" smtClean="0"/>
              <a:pPr/>
              <a:t>‹nr.›</a:t>
            </a:fld>
            <a:endParaRPr lang="nl-BE" dirty="0"/>
          </a:p>
        </p:txBody>
      </p:sp>
      <p:cxnSp>
        <p:nvCxnSpPr>
          <p:cNvPr id="8" name="Rechte verbindingslijn 7">
            <a:extLst>
              <a:ext uri="{FF2B5EF4-FFF2-40B4-BE49-F238E27FC236}">
                <a16:creationId xmlns:a16="http://schemas.microsoft.com/office/drawing/2014/main" id="{348A5666-39D4-FDCE-FCEC-A707CAD069A5}"/>
              </a:ext>
            </a:extLst>
          </p:cNvPr>
          <p:cNvCxnSpPr/>
          <p:nvPr userDrawn="1"/>
        </p:nvCxnSpPr>
        <p:spPr>
          <a:xfrm flipV="1">
            <a:off x="212724" y="399987"/>
            <a:ext cx="0" cy="55626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jdelijke aanduiding voor inhoud 2">
            <a:extLst>
              <a:ext uri="{FF2B5EF4-FFF2-40B4-BE49-F238E27FC236}">
                <a16:creationId xmlns:a16="http://schemas.microsoft.com/office/drawing/2014/main" id="{71F59A4C-AE3C-1D72-0805-C098AF81D8C5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2480" y="181478"/>
            <a:ext cx="347957" cy="634007"/>
          </a:xfrm>
          <a:solidFill>
            <a:schemeClr val="accent5"/>
          </a:solidFill>
        </p:spPr>
        <p:txBody>
          <a:bodyPr vert="vert270" wrap="none" lIns="90000" tIns="46800" rIns="90000" bIns="108000" anchor="t" anchorCtr="0">
            <a:sp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nl-NL" dirty="0"/>
              <a:t>Thema</a:t>
            </a:r>
          </a:p>
        </p:txBody>
      </p:sp>
    </p:spTree>
    <p:extLst>
      <p:ext uri="{BB962C8B-B14F-4D97-AF65-F5344CB8AC3E}">
        <p14:creationId xmlns:p14="http://schemas.microsoft.com/office/powerpoint/2010/main" val="19005977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eldi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0F32237A-B7A5-8C39-AE13-D217263B3D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312931" y="125901"/>
            <a:ext cx="6625861" cy="6606197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81F9A176-5703-7C9A-7C6F-92F785E2BD5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38583" y="2621853"/>
            <a:ext cx="3514834" cy="1614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2190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E14CD9-E58C-5B61-AEB7-95A757B0CE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0" tIns="0" rIns="0" bIns="0" anchor="t" anchorCtr="0"/>
          <a:lstStyle/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BB60613-71CB-F2EF-63F9-EB2D377CE6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001F3C1-F2FE-4F82-472C-CEA09EF97E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0080139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E6E5DC-ACC4-53CA-693D-472DCE164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200462"/>
          </a:xfrm>
          <a:prstGeom prst="rect">
            <a:avLst/>
          </a:prstGeom>
        </p:spPr>
        <p:txBody>
          <a:bodyPr lIns="0" tIns="0" rIns="0" bIns="0" anchor="t" anchorCtr="0"/>
          <a:lstStyle/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C225579-130E-D1BD-4696-5D876AEB41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7C52721-2019-2BC6-AD2C-E6C4BEF7E4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620651"/>
            <a:ext cx="5157787" cy="3569011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21A47A53-DB02-09F1-3918-2A12CCBAA9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4E188C9F-D2FB-058B-CA45-07B00A63D9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620651"/>
            <a:ext cx="5183188" cy="3569011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509938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00FD68-4837-1AE6-303E-C0229E797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0" tIns="0" rIns="0" bIns="0" anchor="t" anchorCtr="0"/>
          <a:lstStyle/>
          <a:p>
            <a:r>
              <a:rPr lang="nl-NL" smtClean="0"/>
              <a:t>Klik om de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8309896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4DC253-ED0F-BE7C-1F11-4BD6F4059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522429"/>
          </a:xfrm>
          <a:prstGeom prst="rect">
            <a:avLst/>
          </a:prstGeo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8822C2D-72E3-4569-1897-B719D8DA58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F3EDFC1-6FF5-FA4B-596A-95DAC7C1A0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17735665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D14D60-449D-4D53-E241-2FE8830AC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531856"/>
          </a:xfrm>
          <a:prstGeom prst="rect">
            <a:avLst/>
          </a:prstGeo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9C32A117-3453-2754-535D-1B91831C32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dirty="0" smtClean="0"/>
              <a:t>Klik op het pictogram als u een afbeelding wilt toevoegen</a:t>
            </a:r>
            <a:endParaRPr lang="nl-BE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0C176B8-1376-97FA-61D4-3ED30807C7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92750"/>
            <a:ext cx="3932237" cy="377623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2754857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Rechte verbindingslijn 16">
            <a:extLst>
              <a:ext uri="{FF2B5EF4-FFF2-40B4-BE49-F238E27FC236}">
                <a16:creationId xmlns:a16="http://schemas.microsoft.com/office/drawing/2014/main" id="{6D70AC8E-0933-E0F8-8969-C47A01015A11}"/>
              </a:ext>
            </a:extLst>
          </p:cNvPr>
          <p:cNvCxnSpPr>
            <a:cxnSpLocks/>
          </p:cNvCxnSpPr>
          <p:nvPr userDrawn="1"/>
        </p:nvCxnSpPr>
        <p:spPr>
          <a:xfrm flipH="1">
            <a:off x="1978013" y="1010379"/>
            <a:ext cx="189658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hthoek 14">
            <a:extLst>
              <a:ext uri="{FF2B5EF4-FFF2-40B4-BE49-F238E27FC236}">
                <a16:creationId xmlns:a16="http://schemas.microsoft.com/office/drawing/2014/main" id="{918A5F31-738E-E938-759E-BEFCC140F426}"/>
              </a:ext>
            </a:extLst>
          </p:cNvPr>
          <p:cNvSpPr/>
          <p:nvPr userDrawn="1"/>
        </p:nvSpPr>
        <p:spPr>
          <a:xfrm>
            <a:off x="4161034" y="1"/>
            <a:ext cx="8030966" cy="685799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31A95D8-0CA0-872B-C6E1-84B5CF4A62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1" y="845680"/>
            <a:ext cx="1211971" cy="332399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216000" bIns="0" anchor="t" anchorCtr="0">
            <a:spAutoFit/>
          </a:bodyPr>
          <a:lstStyle>
            <a:lvl1pPr>
              <a:defRPr sz="2400"/>
            </a:lvl1pPr>
          </a:lstStyle>
          <a:p>
            <a:r>
              <a:rPr lang="nl-BE" dirty="0"/>
              <a:t>TITEL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888DFF9-09DE-87AD-E297-EDD057C92E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483709"/>
            <a:ext cx="3036399" cy="2927029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4145842C-DC8E-1862-8BFC-5B08319EEF96}"/>
              </a:ext>
            </a:extLst>
          </p:cNvPr>
          <p:cNvSpPr/>
          <p:nvPr userDrawn="1"/>
        </p:nvSpPr>
        <p:spPr>
          <a:xfrm>
            <a:off x="0" y="0"/>
            <a:ext cx="43495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" name="Tijdelijke aanduiding voor datum 3">
            <a:extLst>
              <a:ext uri="{FF2B5EF4-FFF2-40B4-BE49-F238E27FC236}">
                <a16:creationId xmlns:a16="http://schemas.microsoft.com/office/drawing/2014/main" id="{2B474941-B432-0AA3-CFEB-922A1CFF45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-498307" y="156633"/>
            <a:ext cx="367878" cy="751538"/>
          </a:xfrm>
          <a:prstGeom prst="rect">
            <a:avLst/>
          </a:prstGeom>
          <a:solidFill>
            <a:schemeClr val="bg2"/>
          </a:solidFill>
        </p:spPr>
        <p:txBody>
          <a:bodyPr vert="vert270" wrap="none" lIns="90000" tIns="45720" rIns="91440" bIns="108000" rtlCol="0" anchor="ctr">
            <a:spAutoFit/>
          </a:bodyPr>
          <a:lstStyle>
            <a:lvl1pPr algn="r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fld id="{543CAEB3-6FD4-9D43-BEE1-7C403536F221}" type="datetime3">
              <a:rPr lang="nl-BE" smtClean="0"/>
              <a:pPr/>
              <a:t>21.10.25</a:t>
            </a:fld>
            <a:endParaRPr lang="nl-BE" dirty="0"/>
          </a:p>
        </p:txBody>
      </p:sp>
      <p:sp>
        <p:nvSpPr>
          <p:cNvPr id="9" name="Ondertitel 67">
            <a:extLst>
              <a:ext uri="{FF2B5EF4-FFF2-40B4-BE49-F238E27FC236}">
                <a16:creationId xmlns:a16="http://schemas.microsoft.com/office/drawing/2014/main" id="{571BBC19-1CDC-A460-72B2-3A0D3E124A0E}"/>
              </a:ext>
            </a:extLst>
          </p:cNvPr>
          <p:cNvSpPr txBox="1">
            <a:spLocks/>
          </p:cNvSpPr>
          <p:nvPr userDrawn="1"/>
        </p:nvSpPr>
        <p:spPr>
          <a:xfrm>
            <a:off x="25179" y="156633"/>
            <a:ext cx="366424" cy="683700"/>
          </a:xfrm>
          <a:prstGeom prst="rect">
            <a:avLst/>
          </a:prstGeom>
          <a:solidFill>
            <a:schemeClr val="bg2"/>
          </a:solidFill>
        </p:spPr>
        <p:txBody>
          <a:bodyPr vert="vert270" wrap="none" lIns="90000" tIns="46800" rIns="90000" bIns="108000" rtlCol="0" anchor="ctr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nl-BE" sz="1200" dirty="0">
                <a:latin typeface="+mn-lt"/>
              </a:rPr>
              <a:t>Agenda</a:t>
            </a:r>
          </a:p>
        </p:txBody>
      </p:sp>
      <p:cxnSp>
        <p:nvCxnSpPr>
          <p:cNvPr id="10" name="Rechte verbindingslijn 9">
            <a:extLst>
              <a:ext uri="{FF2B5EF4-FFF2-40B4-BE49-F238E27FC236}">
                <a16:creationId xmlns:a16="http://schemas.microsoft.com/office/drawing/2014/main" id="{143E29AB-73FA-A0A0-C02A-C79DA2B5E9E4}"/>
              </a:ext>
            </a:extLst>
          </p:cNvPr>
          <p:cNvCxnSpPr>
            <a:cxnSpLocks/>
          </p:cNvCxnSpPr>
          <p:nvPr userDrawn="1"/>
        </p:nvCxnSpPr>
        <p:spPr>
          <a:xfrm>
            <a:off x="218661" y="848291"/>
            <a:ext cx="0" cy="509848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hthoek 10">
            <a:extLst>
              <a:ext uri="{FF2B5EF4-FFF2-40B4-BE49-F238E27FC236}">
                <a16:creationId xmlns:a16="http://schemas.microsoft.com/office/drawing/2014/main" id="{E22F4FAB-85B2-F998-00E6-CBAD4B5E028E}"/>
              </a:ext>
            </a:extLst>
          </p:cNvPr>
          <p:cNvSpPr/>
          <p:nvPr userDrawn="1"/>
        </p:nvSpPr>
        <p:spPr>
          <a:xfrm>
            <a:off x="0" y="6410738"/>
            <a:ext cx="434954" cy="4472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396532BC-8B4D-73EA-ABE1-700FE553D8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880" y="6063931"/>
            <a:ext cx="257194" cy="256430"/>
          </a:xfrm>
          <a:prstGeom prst="rect">
            <a:avLst/>
          </a:prstGeom>
        </p:spPr>
      </p:pic>
      <p:sp>
        <p:nvSpPr>
          <p:cNvPr id="14" name="Tijdelijke aanduiding voor dianummer 5">
            <a:extLst>
              <a:ext uri="{FF2B5EF4-FFF2-40B4-BE49-F238E27FC236}">
                <a16:creationId xmlns:a16="http://schemas.microsoft.com/office/drawing/2014/main" id="{A683B3B7-9884-F595-4597-03AD28D9EC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59675" y="6542035"/>
            <a:ext cx="564772" cy="1846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fld id="{973E5CB2-033D-D440-9783-15104C8F1294}" type="slidenum">
              <a:rPr lang="nl-BE" smtClean="0"/>
              <a:pPr/>
              <a:t>‹nr.›</a:t>
            </a:fld>
            <a:endParaRPr lang="nl-BE" dirty="0"/>
          </a:p>
        </p:txBody>
      </p:sp>
      <p:sp>
        <p:nvSpPr>
          <p:cNvPr id="16" name="Tijdelijke aanduiding voor inhoud 2">
            <a:extLst>
              <a:ext uri="{FF2B5EF4-FFF2-40B4-BE49-F238E27FC236}">
                <a16:creationId xmlns:a16="http://schemas.microsoft.com/office/drawing/2014/main" id="{123C56FF-77C8-29F8-7663-874BA2C359F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38200" y="1985027"/>
            <a:ext cx="3036399" cy="119536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2A8DD1A5-6489-00BB-249F-7920D9DF6BD4}"/>
              </a:ext>
            </a:extLst>
          </p:cNvPr>
          <p:cNvSpPr txBox="1">
            <a:spLocks/>
          </p:cNvSpPr>
          <p:nvPr userDrawn="1"/>
        </p:nvSpPr>
        <p:spPr>
          <a:xfrm>
            <a:off x="4680996" y="534222"/>
            <a:ext cx="6677635" cy="747897"/>
          </a:xfrm>
          <a:prstGeom prst="rect">
            <a:avLst/>
          </a:prstGeom>
          <a:solidFill>
            <a:schemeClr val="bg2"/>
          </a:solidFill>
        </p:spPr>
        <p:txBody>
          <a:bodyPr vert="horz" wrap="none" lIns="0" tIns="0" rIns="0" bIns="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sz="5400" dirty="0"/>
              <a:t>AGENDAPUNTEN</a:t>
            </a:r>
          </a:p>
        </p:txBody>
      </p:sp>
      <p:cxnSp>
        <p:nvCxnSpPr>
          <p:cNvPr id="24" name="Rechte verbindingslijn 23">
            <a:extLst>
              <a:ext uri="{FF2B5EF4-FFF2-40B4-BE49-F238E27FC236}">
                <a16:creationId xmlns:a16="http://schemas.microsoft.com/office/drawing/2014/main" id="{020D3261-50D5-57D9-A6AE-769D5E13AD48}"/>
              </a:ext>
            </a:extLst>
          </p:cNvPr>
          <p:cNvCxnSpPr>
            <a:cxnSpLocks/>
          </p:cNvCxnSpPr>
          <p:nvPr userDrawn="1"/>
        </p:nvCxnSpPr>
        <p:spPr>
          <a:xfrm flipH="1">
            <a:off x="5602147" y="2283594"/>
            <a:ext cx="461829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Rechte verbindingslijn 27">
            <a:extLst>
              <a:ext uri="{FF2B5EF4-FFF2-40B4-BE49-F238E27FC236}">
                <a16:creationId xmlns:a16="http://schemas.microsoft.com/office/drawing/2014/main" id="{E405097D-A819-C60C-F88A-62606AD6CE5B}"/>
              </a:ext>
            </a:extLst>
          </p:cNvPr>
          <p:cNvCxnSpPr>
            <a:cxnSpLocks/>
          </p:cNvCxnSpPr>
          <p:nvPr userDrawn="1"/>
        </p:nvCxnSpPr>
        <p:spPr>
          <a:xfrm flipH="1">
            <a:off x="5602147" y="2954926"/>
            <a:ext cx="461829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Rechte verbindingslijn 28">
            <a:extLst>
              <a:ext uri="{FF2B5EF4-FFF2-40B4-BE49-F238E27FC236}">
                <a16:creationId xmlns:a16="http://schemas.microsoft.com/office/drawing/2014/main" id="{1FDA1577-DAB4-E01A-2D54-A3E4CF1355B8}"/>
              </a:ext>
            </a:extLst>
          </p:cNvPr>
          <p:cNvCxnSpPr>
            <a:cxnSpLocks/>
          </p:cNvCxnSpPr>
          <p:nvPr userDrawn="1"/>
        </p:nvCxnSpPr>
        <p:spPr>
          <a:xfrm flipH="1">
            <a:off x="5602147" y="3614683"/>
            <a:ext cx="461829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Rechte verbindingslijn 29">
            <a:extLst>
              <a:ext uri="{FF2B5EF4-FFF2-40B4-BE49-F238E27FC236}">
                <a16:creationId xmlns:a16="http://schemas.microsoft.com/office/drawing/2014/main" id="{4DA84384-573F-D612-C8DC-3ECFB31A8557}"/>
              </a:ext>
            </a:extLst>
          </p:cNvPr>
          <p:cNvCxnSpPr>
            <a:cxnSpLocks/>
          </p:cNvCxnSpPr>
          <p:nvPr userDrawn="1"/>
        </p:nvCxnSpPr>
        <p:spPr>
          <a:xfrm flipH="1">
            <a:off x="5602147" y="4286014"/>
            <a:ext cx="461829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Rechte verbindingslijn 30">
            <a:extLst>
              <a:ext uri="{FF2B5EF4-FFF2-40B4-BE49-F238E27FC236}">
                <a16:creationId xmlns:a16="http://schemas.microsoft.com/office/drawing/2014/main" id="{E0159E7E-BF05-E67D-0832-052ED6C2AFCB}"/>
              </a:ext>
            </a:extLst>
          </p:cNvPr>
          <p:cNvCxnSpPr>
            <a:cxnSpLocks/>
          </p:cNvCxnSpPr>
          <p:nvPr userDrawn="1"/>
        </p:nvCxnSpPr>
        <p:spPr>
          <a:xfrm flipH="1">
            <a:off x="5602147" y="4968921"/>
            <a:ext cx="461829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jdelijke aanduiding voor inhoud 2">
            <a:extLst>
              <a:ext uri="{FF2B5EF4-FFF2-40B4-BE49-F238E27FC236}">
                <a16:creationId xmlns:a16="http://schemas.microsoft.com/office/drawing/2014/main" id="{67ADA579-F787-F583-C4B5-38DC79F87855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692569" y="1985027"/>
            <a:ext cx="2847135" cy="3183051"/>
          </a:xfrm>
          <a:solidFill>
            <a:schemeClr val="bg2"/>
          </a:solidFill>
        </p:spPr>
        <p:txBody>
          <a:bodyPr wrap="none" rIns="360000">
            <a:spAutoFit/>
          </a:bodyPr>
          <a:lstStyle>
            <a:lvl1pPr marL="0" indent="0">
              <a:lnSpc>
                <a:spcPts val="4080"/>
              </a:lnSpc>
              <a:spcBef>
                <a:spcPts val="0"/>
              </a:spcBef>
              <a:spcAft>
                <a:spcPts val="1200"/>
              </a:spcAft>
              <a:buNone/>
              <a:defRPr sz="2400" b="1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nl-NL" dirty="0"/>
              <a:t>Presentatie punt</a:t>
            </a:r>
          </a:p>
          <a:p>
            <a:pPr marL="0" marR="0" lvl="0" indent="0" algn="l" defTabSz="914400" rtl="0" eaLnBrk="1" fontAlgn="auto" latinLnBrk="0" hangingPunct="1">
              <a:lnSpc>
                <a:spcPts val="408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Presentatie punt</a:t>
            </a:r>
          </a:p>
          <a:p>
            <a:pPr marL="0" marR="0" lvl="0" indent="0" algn="l" defTabSz="914400" rtl="0" eaLnBrk="1" fontAlgn="auto" latinLnBrk="0" hangingPunct="1">
              <a:lnSpc>
                <a:spcPts val="408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Presentatie punt</a:t>
            </a:r>
          </a:p>
          <a:p>
            <a:pPr marL="0" marR="0" lvl="0" indent="0" algn="l" defTabSz="914400" rtl="0" eaLnBrk="1" fontAlgn="auto" latinLnBrk="0" hangingPunct="1">
              <a:lnSpc>
                <a:spcPts val="408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Presentatie punt</a:t>
            </a:r>
          </a:p>
          <a:p>
            <a:pPr marL="0" marR="0" lvl="0" indent="0" algn="l" defTabSz="914400" rtl="0" eaLnBrk="1" fontAlgn="auto" latinLnBrk="0" hangingPunct="1">
              <a:lnSpc>
                <a:spcPts val="408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Presentatie punt</a:t>
            </a:r>
          </a:p>
        </p:txBody>
      </p:sp>
      <p:sp>
        <p:nvSpPr>
          <p:cNvPr id="27" name="Tijdelijke aanduiding voor inhoud 2">
            <a:extLst>
              <a:ext uri="{FF2B5EF4-FFF2-40B4-BE49-F238E27FC236}">
                <a16:creationId xmlns:a16="http://schemas.microsoft.com/office/drawing/2014/main" id="{60940EC4-CF36-FFAE-081B-AA60C9A7CD03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9621323" y="1985027"/>
            <a:ext cx="1508701" cy="3183051"/>
          </a:xfrm>
          <a:solidFill>
            <a:schemeClr val="bg2"/>
          </a:solidFill>
        </p:spPr>
        <p:txBody>
          <a:bodyPr wrap="none" lIns="360000" rIns="0">
            <a:spAutoFit/>
          </a:bodyPr>
          <a:lstStyle>
            <a:lvl1pPr marL="0" indent="0">
              <a:lnSpc>
                <a:spcPts val="4080"/>
              </a:lnSpc>
              <a:spcBef>
                <a:spcPts val="0"/>
              </a:spcBef>
              <a:spcAft>
                <a:spcPts val="1200"/>
              </a:spcAft>
              <a:buNone/>
              <a:defRPr sz="2400" b="1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nl-NL" dirty="0"/>
              <a:t>Pag. Nr.</a:t>
            </a:r>
          </a:p>
          <a:p>
            <a:pPr marL="0" marR="0" lvl="0" indent="0" algn="l" defTabSz="914400" rtl="0" eaLnBrk="1" fontAlgn="auto" latinLnBrk="0" hangingPunct="1">
              <a:lnSpc>
                <a:spcPts val="408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Pag. Nr.</a:t>
            </a:r>
          </a:p>
          <a:p>
            <a:pPr marL="0" marR="0" lvl="0" indent="0" algn="l" defTabSz="914400" rtl="0" eaLnBrk="1" fontAlgn="auto" latinLnBrk="0" hangingPunct="1">
              <a:lnSpc>
                <a:spcPts val="408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Pag. Nr.</a:t>
            </a:r>
          </a:p>
          <a:p>
            <a:pPr marL="0" marR="0" lvl="0" indent="0" algn="l" defTabSz="914400" rtl="0" eaLnBrk="1" fontAlgn="auto" latinLnBrk="0" hangingPunct="1">
              <a:lnSpc>
                <a:spcPts val="408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Pag. Nr.</a:t>
            </a:r>
          </a:p>
          <a:p>
            <a:pPr marL="0" marR="0" lvl="0" indent="0" algn="l" defTabSz="914400" rtl="0" eaLnBrk="1" fontAlgn="auto" latinLnBrk="0" hangingPunct="1">
              <a:lnSpc>
                <a:spcPts val="408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Pag. Nr.</a:t>
            </a:r>
          </a:p>
        </p:txBody>
      </p:sp>
    </p:spTree>
    <p:extLst>
      <p:ext uri="{BB962C8B-B14F-4D97-AF65-F5344CB8AC3E}">
        <p14:creationId xmlns:p14="http://schemas.microsoft.com/office/powerpoint/2010/main" val="5878968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25DB21-92EB-F11D-A93A-C1FC7ECB7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0" tIns="0" rIns="0" bIns="0" anchor="t" anchorCtr="0"/>
          <a:lstStyle/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993BA346-C2D1-7EF7-59A8-CCA97BF911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4937331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CF7E162F-FD65-CFD3-6959-E9DD47AD30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90D3BD41-D2FB-BF34-4024-E920D3CB1F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698543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en objec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jdelijke aanduiding voor inhoud 2">
            <a:extLst>
              <a:ext uri="{FF2B5EF4-FFF2-40B4-BE49-F238E27FC236}">
                <a16:creationId xmlns:a16="http://schemas.microsoft.com/office/drawing/2014/main" id="{67ADA579-F787-F583-C4B5-38DC79F87855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90978" y="146931"/>
            <a:ext cx="4746823" cy="4977289"/>
          </a:xfrm>
          <a:solidFill>
            <a:srgbClr val="F7E2D9"/>
          </a:solidFill>
        </p:spPr>
        <p:txBody>
          <a:bodyPr wrap="square" lIns="432000" tIns="1332000" rIns="1007999" bIns="468000">
            <a:spAutoFit/>
          </a:bodyPr>
          <a:lstStyle>
            <a:lvl1pPr marL="0" indent="0">
              <a:lnSpc>
                <a:spcPts val="4080"/>
              </a:lnSpc>
              <a:spcBef>
                <a:spcPts val="0"/>
              </a:spcBef>
              <a:spcAft>
                <a:spcPts val="1200"/>
              </a:spcAft>
              <a:buNone/>
              <a:defRPr sz="1600" b="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nl-NL" dirty="0"/>
              <a:t>Presentatie punt</a:t>
            </a:r>
          </a:p>
          <a:p>
            <a:pPr marL="0" marR="0" lvl="0" indent="0" algn="l" defTabSz="914400" rtl="0" eaLnBrk="1" fontAlgn="auto" latinLnBrk="0" hangingPunct="1">
              <a:lnSpc>
                <a:spcPts val="408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Presentatie punt</a:t>
            </a:r>
          </a:p>
          <a:p>
            <a:pPr marL="0" marR="0" lvl="0" indent="0" algn="l" defTabSz="914400" rtl="0" eaLnBrk="1" fontAlgn="auto" latinLnBrk="0" hangingPunct="1">
              <a:lnSpc>
                <a:spcPts val="408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Presentatie punt</a:t>
            </a:r>
          </a:p>
          <a:p>
            <a:pPr marL="0" marR="0" lvl="0" indent="0" algn="l" defTabSz="914400" rtl="0" eaLnBrk="1" fontAlgn="auto" latinLnBrk="0" hangingPunct="1">
              <a:lnSpc>
                <a:spcPts val="408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Presentatie punt</a:t>
            </a:r>
          </a:p>
          <a:p>
            <a:pPr marL="0" marR="0" lvl="0" indent="0" algn="l" defTabSz="914400" rtl="0" eaLnBrk="1" fontAlgn="auto" latinLnBrk="0" hangingPunct="1">
              <a:lnSpc>
                <a:spcPts val="408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Presentatie punt</a:t>
            </a:r>
          </a:p>
        </p:txBody>
      </p:sp>
      <p:sp>
        <p:nvSpPr>
          <p:cNvPr id="40" name="Rechthoek 39">
            <a:extLst>
              <a:ext uri="{FF2B5EF4-FFF2-40B4-BE49-F238E27FC236}">
                <a16:creationId xmlns:a16="http://schemas.microsoft.com/office/drawing/2014/main" id="{6945AB0C-63FF-D977-99C0-9857408E1111}"/>
              </a:ext>
            </a:extLst>
          </p:cNvPr>
          <p:cNvSpPr/>
          <p:nvPr userDrawn="1"/>
        </p:nvSpPr>
        <p:spPr>
          <a:xfrm>
            <a:off x="790976" y="9594"/>
            <a:ext cx="7152873" cy="18960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31A95D8-0CA0-872B-C6E1-84B5CF4A62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2799" y="845680"/>
            <a:ext cx="2681925" cy="332399"/>
          </a:xfrm>
          <a:prstGeom prst="rect">
            <a:avLst/>
          </a:prstGeom>
          <a:solidFill>
            <a:srgbClr val="F7E2D9"/>
          </a:solidFill>
        </p:spPr>
        <p:txBody>
          <a:bodyPr wrap="none" lIns="0" tIns="0" rIns="216000" bIns="0" anchor="t" anchorCtr="0">
            <a:spAutoFit/>
          </a:bodyPr>
          <a:lstStyle>
            <a:lvl1pPr>
              <a:defRPr sz="2400"/>
            </a:lvl1pPr>
          </a:lstStyle>
          <a:p>
            <a:r>
              <a:rPr lang="nl-BE" dirty="0"/>
              <a:t>TITEL/INHOUD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888DFF9-09DE-87AD-E297-EDD057C92E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16423" y="5821763"/>
            <a:ext cx="3036399" cy="498598"/>
          </a:xfrm>
        </p:spPr>
        <p:txBody>
          <a:bodyPr anchor="b" anchorCtr="0">
            <a:spAutoFit/>
          </a:bodyPr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4145842C-DC8E-1862-8BFC-5B08319EEF96}"/>
              </a:ext>
            </a:extLst>
          </p:cNvPr>
          <p:cNvSpPr/>
          <p:nvPr userDrawn="1"/>
        </p:nvSpPr>
        <p:spPr>
          <a:xfrm>
            <a:off x="0" y="0"/>
            <a:ext cx="43495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cxnSp>
        <p:nvCxnSpPr>
          <p:cNvPr id="10" name="Rechte verbindingslijn 9">
            <a:extLst>
              <a:ext uri="{FF2B5EF4-FFF2-40B4-BE49-F238E27FC236}">
                <a16:creationId xmlns:a16="http://schemas.microsoft.com/office/drawing/2014/main" id="{143E29AB-73FA-A0A0-C02A-C79DA2B5E9E4}"/>
              </a:ext>
            </a:extLst>
          </p:cNvPr>
          <p:cNvCxnSpPr>
            <a:cxnSpLocks/>
          </p:cNvCxnSpPr>
          <p:nvPr userDrawn="1"/>
        </p:nvCxnSpPr>
        <p:spPr>
          <a:xfrm>
            <a:off x="218661" y="146931"/>
            <a:ext cx="0" cy="579984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hthoek 10">
            <a:extLst>
              <a:ext uri="{FF2B5EF4-FFF2-40B4-BE49-F238E27FC236}">
                <a16:creationId xmlns:a16="http://schemas.microsoft.com/office/drawing/2014/main" id="{E22F4FAB-85B2-F998-00E6-CBAD4B5E028E}"/>
              </a:ext>
            </a:extLst>
          </p:cNvPr>
          <p:cNvSpPr/>
          <p:nvPr userDrawn="1"/>
        </p:nvSpPr>
        <p:spPr>
          <a:xfrm>
            <a:off x="0" y="6410738"/>
            <a:ext cx="447262" cy="4472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396532BC-8B4D-73EA-ABE1-700FE553D8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880" y="6063931"/>
            <a:ext cx="257194" cy="256430"/>
          </a:xfrm>
          <a:prstGeom prst="rect">
            <a:avLst/>
          </a:prstGeom>
        </p:spPr>
      </p:pic>
      <p:sp>
        <p:nvSpPr>
          <p:cNvPr id="14" name="Tijdelijke aanduiding voor dianummer 5">
            <a:extLst>
              <a:ext uri="{FF2B5EF4-FFF2-40B4-BE49-F238E27FC236}">
                <a16:creationId xmlns:a16="http://schemas.microsoft.com/office/drawing/2014/main" id="{A683B3B7-9884-F595-4597-03AD28D9EC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59675" y="6542035"/>
            <a:ext cx="564772" cy="1846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fld id="{973E5CB2-033D-D440-9783-15104C8F1294}" type="slidenum">
              <a:rPr lang="nl-BE" smtClean="0"/>
              <a:pPr/>
              <a:t>‹nr.›</a:t>
            </a:fld>
            <a:endParaRPr lang="nl-BE" dirty="0"/>
          </a:p>
        </p:txBody>
      </p:sp>
      <p:sp>
        <p:nvSpPr>
          <p:cNvPr id="27" name="Tijdelijke aanduiding voor inhoud 2">
            <a:extLst>
              <a:ext uri="{FF2B5EF4-FFF2-40B4-BE49-F238E27FC236}">
                <a16:creationId xmlns:a16="http://schemas.microsoft.com/office/drawing/2014/main" id="{60940EC4-CF36-FFAE-081B-AA60C9A7CD03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4038186" y="1448407"/>
            <a:ext cx="1128020" cy="3159711"/>
          </a:xfrm>
          <a:solidFill>
            <a:srgbClr val="F7E2D9"/>
          </a:solidFill>
        </p:spPr>
        <p:txBody>
          <a:bodyPr wrap="none" lIns="360000" rIns="0">
            <a:spAutoFit/>
          </a:bodyPr>
          <a:lstStyle>
            <a:lvl1pPr marL="0" indent="0">
              <a:lnSpc>
                <a:spcPts val="4080"/>
              </a:lnSpc>
              <a:spcBef>
                <a:spcPts val="0"/>
              </a:spcBef>
              <a:spcAft>
                <a:spcPts val="1200"/>
              </a:spcAft>
              <a:buNone/>
              <a:defRPr sz="1600" b="1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nl-NL" dirty="0"/>
              <a:t>Pag. Nr.</a:t>
            </a:r>
          </a:p>
          <a:p>
            <a:pPr marL="0" marR="0" lvl="0" indent="0" algn="l" defTabSz="914400" rtl="0" eaLnBrk="1" fontAlgn="auto" latinLnBrk="0" hangingPunct="1">
              <a:lnSpc>
                <a:spcPts val="408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Pag. Nr.</a:t>
            </a:r>
          </a:p>
          <a:p>
            <a:pPr marL="0" marR="0" lvl="0" indent="0" algn="l" defTabSz="914400" rtl="0" eaLnBrk="1" fontAlgn="auto" latinLnBrk="0" hangingPunct="1">
              <a:lnSpc>
                <a:spcPts val="408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Pag. Nr.</a:t>
            </a:r>
          </a:p>
          <a:p>
            <a:pPr marL="0" marR="0" lvl="0" indent="0" algn="l" defTabSz="914400" rtl="0" eaLnBrk="1" fontAlgn="auto" latinLnBrk="0" hangingPunct="1">
              <a:lnSpc>
                <a:spcPts val="408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Pag. Nr.</a:t>
            </a:r>
          </a:p>
          <a:p>
            <a:pPr marL="0" marR="0" lvl="0" indent="0" algn="l" defTabSz="914400" rtl="0" eaLnBrk="1" fontAlgn="auto" latinLnBrk="0" hangingPunct="1">
              <a:lnSpc>
                <a:spcPts val="408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Pag. Nr.</a:t>
            </a:r>
          </a:p>
        </p:txBody>
      </p:sp>
      <p:sp>
        <p:nvSpPr>
          <p:cNvPr id="6" name="Ondertitel 67">
            <a:extLst>
              <a:ext uri="{FF2B5EF4-FFF2-40B4-BE49-F238E27FC236}">
                <a16:creationId xmlns:a16="http://schemas.microsoft.com/office/drawing/2014/main" id="{E3DB6075-E9D6-85D5-2212-E02DAA09FE70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8265955" y="-2693355"/>
            <a:ext cx="3286867" cy="1508105"/>
          </a:xfrm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nl-NL" sz="1400" smtClean="0">
                <a:solidFill>
                  <a:schemeClr val="bg1"/>
                </a:solidFill>
              </a:rPr>
              <a:t>Klik om de ondertitelstijl van het model te bewerken</a:t>
            </a:r>
            <a:endParaRPr lang="nl-BE" sz="1400" dirty="0">
              <a:solidFill>
                <a:schemeClr val="bg1"/>
              </a:solidFill>
            </a:endParaRPr>
          </a:p>
        </p:txBody>
      </p:sp>
      <p:sp>
        <p:nvSpPr>
          <p:cNvPr id="18" name="Titel 66">
            <a:extLst>
              <a:ext uri="{FF2B5EF4-FFF2-40B4-BE49-F238E27FC236}">
                <a16:creationId xmlns:a16="http://schemas.microsoft.com/office/drawing/2014/main" id="{864DE630-FAD1-F485-F76B-E294B3E5C86B}"/>
              </a:ext>
            </a:extLst>
          </p:cNvPr>
          <p:cNvSpPr txBox="1">
            <a:spLocks/>
          </p:cNvSpPr>
          <p:nvPr/>
        </p:nvSpPr>
        <p:spPr>
          <a:xfrm>
            <a:off x="1130876" y="-7184853"/>
            <a:ext cx="3286867" cy="33239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TT Commons Pro Trl Exp Blc" panose="020B0103030102020204" pitchFamily="34" charset="77"/>
                <a:ea typeface="+mj-ea"/>
                <a:cs typeface="+mj-cs"/>
              </a:defRPr>
            </a:lvl1pPr>
          </a:lstStyle>
          <a:p>
            <a:pPr algn="l"/>
            <a:r>
              <a:rPr lang="nl-BE" sz="2400" dirty="0"/>
              <a:t>INHOUD</a:t>
            </a:r>
          </a:p>
        </p:txBody>
      </p:sp>
      <p:cxnSp>
        <p:nvCxnSpPr>
          <p:cNvPr id="19" name="Rechte verbindingslijn 18">
            <a:extLst>
              <a:ext uri="{FF2B5EF4-FFF2-40B4-BE49-F238E27FC236}">
                <a16:creationId xmlns:a16="http://schemas.microsoft.com/office/drawing/2014/main" id="{C351271A-AE24-3092-D88B-35AF1C8B16D2}"/>
              </a:ext>
            </a:extLst>
          </p:cNvPr>
          <p:cNvCxnSpPr>
            <a:cxnSpLocks/>
          </p:cNvCxnSpPr>
          <p:nvPr/>
        </p:nvCxnSpPr>
        <p:spPr>
          <a:xfrm flipH="1">
            <a:off x="2746594" y="-7019976"/>
            <a:ext cx="2419612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Rechte verbindingslijn 19">
            <a:extLst>
              <a:ext uri="{FF2B5EF4-FFF2-40B4-BE49-F238E27FC236}">
                <a16:creationId xmlns:a16="http://schemas.microsoft.com/office/drawing/2014/main" id="{EB7C6B40-3B35-4CC8-E133-B05F33295F49}"/>
              </a:ext>
            </a:extLst>
          </p:cNvPr>
          <p:cNvCxnSpPr>
            <a:cxnSpLocks/>
          </p:cNvCxnSpPr>
          <p:nvPr/>
        </p:nvCxnSpPr>
        <p:spPr>
          <a:xfrm flipH="1">
            <a:off x="1124302" y="-6036999"/>
            <a:ext cx="4030041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ndertitel 67">
            <a:extLst>
              <a:ext uri="{FF2B5EF4-FFF2-40B4-BE49-F238E27FC236}">
                <a16:creationId xmlns:a16="http://schemas.microsoft.com/office/drawing/2014/main" id="{5F53718C-23A7-FFF9-A378-9F15D07A5815}"/>
              </a:ext>
            </a:extLst>
          </p:cNvPr>
          <p:cNvSpPr txBox="1">
            <a:spLocks/>
          </p:cNvSpPr>
          <p:nvPr/>
        </p:nvSpPr>
        <p:spPr>
          <a:xfrm>
            <a:off x="1124302" y="-6396042"/>
            <a:ext cx="3763030" cy="2215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nl-BE" sz="1600" dirty="0"/>
              <a:t>We vertegenwoordigen</a:t>
            </a:r>
          </a:p>
        </p:txBody>
      </p:sp>
      <p:sp>
        <p:nvSpPr>
          <p:cNvPr id="25" name="Ondertitel 67">
            <a:extLst>
              <a:ext uri="{FF2B5EF4-FFF2-40B4-BE49-F238E27FC236}">
                <a16:creationId xmlns:a16="http://schemas.microsoft.com/office/drawing/2014/main" id="{E632B2EF-F0C7-BF63-A730-128EDEE3CFAE}"/>
              </a:ext>
            </a:extLst>
          </p:cNvPr>
          <p:cNvSpPr txBox="1">
            <a:spLocks/>
          </p:cNvSpPr>
          <p:nvPr/>
        </p:nvSpPr>
        <p:spPr>
          <a:xfrm>
            <a:off x="1124302" y="-5688096"/>
            <a:ext cx="3763030" cy="2215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nl-BE" sz="1600" dirty="0"/>
              <a:t>de sector </a:t>
            </a:r>
          </a:p>
        </p:txBody>
      </p:sp>
      <p:sp>
        <p:nvSpPr>
          <p:cNvPr id="26" name="Ondertitel 67">
            <a:extLst>
              <a:ext uri="{FF2B5EF4-FFF2-40B4-BE49-F238E27FC236}">
                <a16:creationId xmlns:a16="http://schemas.microsoft.com/office/drawing/2014/main" id="{BFF5D7F5-FC84-EBD2-93C2-03BEF6744429}"/>
              </a:ext>
            </a:extLst>
          </p:cNvPr>
          <p:cNvSpPr txBox="1">
            <a:spLocks/>
          </p:cNvSpPr>
          <p:nvPr/>
        </p:nvSpPr>
        <p:spPr>
          <a:xfrm>
            <a:off x="1124302" y="-4265699"/>
            <a:ext cx="3763030" cy="2215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nl-BE" sz="1600" dirty="0"/>
              <a:t>andere overheden</a:t>
            </a:r>
          </a:p>
        </p:txBody>
      </p:sp>
      <p:sp>
        <p:nvSpPr>
          <p:cNvPr id="32" name="Ondertitel 67">
            <a:extLst>
              <a:ext uri="{FF2B5EF4-FFF2-40B4-BE49-F238E27FC236}">
                <a16:creationId xmlns:a16="http://schemas.microsoft.com/office/drawing/2014/main" id="{9C6A0061-3CD1-9ECB-0C40-FC6A84A3A11B}"/>
              </a:ext>
            </a:extLst>
          </p:cNvPr>
          <p:cNvSpPr txBox="1">
            <a:spLocks/>
          </p:cNvSpPr>
          <p:nvPr/>
        </p:nvSpPr>
        <p:spPr>
          <a:xfrm>
            <a:off x="1124302" y="-4973645"/>
            <a:ext cx="3763030" cy="2215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TT Commons Pro Trl Exp Nml" panose="020B0103030102020204" pitchFamily="34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nl-BE" sz="1600" dirty="0"/>
              <a:t>de federale</a:t>
            </a:r>
          </a:p>
        </p:txBody>
      </p:sp>
      <p:sp>
        <p:nvSpPr>
          <p:cNvPr id="33" name="Titel 66">
            <a:extLst>
              <a:ext uri="{FF2B5EF4-FFF2-40B4-BE49-F238E27FC236}">
                <a16:creationId xmlns:a16="http://schemas.microsoft.com/office/drawing/2014/main" id="{9B61D83B-EC8B-743D-E755-F89B6CDA7173}"/>
              </a:ext>
            </a:extLst>
          </p:cNvPr>
          <p:cNvSpPr txBox="1">
            <a:spLocks/>
          </p:cNvSpPr>
          <p:nvPr/>
        </p:nvSpPr>
        <p:spPr>
          <a:xfrm>
            <a:off x="4421798" y="-6438120"/>
            <a:ext cx="744408" cy="33239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TT Commons Pro Trl Exp Blc" panose="020B0103030102020204" pitchFamily="34" charset="77"/>
                <a:ea typeface="+mj-ea"/>
                <a:cs typeface="+mj-cs"/>
              </a:defRPr>
            </a:lvl1pPr>
          </a:lstStyle>
          <a:p>
            <a:pPr algn="r"/>
            <a:r>
              <a:rPr lang="nl-BE" sz="2400" dirty="0"/>
              <a:t>05</a:t>
            </a:r>
          </a:p>
        </p:txBody>
      </p:sp>
      <p:sp>
        <p:nvSpPr>
          <p:cNvPr id="34" name="Titel 66">
            <a:extLst>
              <a:ext uri="{FF2B5EF4-FFF2-40B4-BE49-F238E27FC236}">
                <a16:creationId xmlns:a16="http://schemas.microsoft.com/office/drawing/2014/main" id="{6B94FAE3-8853-209E-9835-CE8990A699C5}"/>
              </a:ext>
            </a:extLst>
          </p:cNvPr>
          <p:cNvSpPr txBox="1">
            <a:spLocks/>
          </p:cNvSpPr>
          <p:nvPr/>
        </p:nvSpPr>
        <p:spPr>
          <a:xfrm>
            <a:off x="4421798" y="-5776584"/>
            <a:ext cx="744408" cy="33239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TT Commons Pro Trl Exp Blc" panose="020B0103030102020204" pitchFamily="34" charset="77"/>
                <a:ea typeface="+mj-ea"/>
                <a:cs typeface="+mj-cs"/>
              </a:defRPr>
            </a:lvl1pPr>
          </a:lstStyle>
          <a:p>
            <a:pPr algn="r"/>
            <a:r>
              <a:rPr lang="nl-BE" sz="2400" dirty="0"/>
              <a:t>07</a:t>
            </a:r>
          </a:p>
        </p:txBody>
      </p:sp>
      <p:sp>
        <p:nvSpPr>
          <p:cNvPr id="35" name="Titel 66">
            <a:extLst>
              <a:ext uri="{FF2B5EF4-FFF2-40B4-BE49-F238E27FC236}">
                <a16:creationId xmlns:a16="http://schemas.microsoft.com/office/drawing/2014/main" id="{6BD3A5C9-9C2D-70D1-3035-C5419A52FF56}"/>
              </a:ext>
            </a:extLst>
          </p:cNvPr>
          <p:cNvSpPr txBox="1">
            <a:spLocks/>
          </p:cNvSpPr>
          <p:nvPr/>
        </p:nvSpPr>
        <p:spPr>
          <a:xfrm>
            <a:off x="4421798" y="-5032177"/>
            <a:ext cx="744408" cy="33239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TT Commons Pro Trl Exp Blc" panose="020B0103030102020204" pitchFamily="34" charset="77"/>
                <a:ea typeface="+mj-ea"/>
                <a:cs typeface="+mj-cs"/>
              </a:defRPr>
            </a:lvl1pPr>
          </a:lstStyle>
          <a:p>
            <a:pPr algn="r"/>
            <a:r>
              <a:rPr lang="nl-BE" sz="2400" dirty="0"/>
              <a:t>10</a:t>
            </a:r>
          </a:p>
        </p:txBody>
      </p:sp>
      <p:sp>
        <p:nvSpPr>
          <p:cNvPr id="36" name="Titel 66">
            <a:extLst>
              <a:ext uri="{FF2B5EF4-FFF2-40B4-BE49-F238E27FC236}">
                <a16:creationId xmlns:a16="http://schemas.microsoft.com/office/drawing/2014/main" id="{5E6ED809-DEA4-367F-C3EE-D6D61F01FA43}"/>
              </a:ext>
            </a:extLst>
          </p:cNvPr>
          <p:cNvSpPr txBox="1">
            <a:spLocks/>
          </p:cNvSpPr>
          <p:nvPr/>
        </p:nvSpPr>
        <p:spPr>
          <a:xfrm>
            <a:off x="4421798" y="-4356593"/>
            <a:ext cx="744408" cy="33239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TT Commons Pro Trl Exp Blc" panose="020B0103030102020204" pitchFamily="34" charset="77"/>
                <a:ea typeface="+mj-ea"/>
                <a:cs typeface="+mj-cs"/>
              </a:defRPr>
            </a:lvl1pPr>
          </a:lstStyle>
          <a:p>
            <a:pPr algn="r"/>
            <a:r>
              <a:rPr lang="nl-BE" sz="2400" dirty="0"/>
              <a:t>11</a:t>
            </a:r>
          </a:p>
        </p:txBody>
      </p:sp>
      <p:cxnSp>
        <p:nvCxnSpPr>
          <p:cNvPr id="37" name="Rechte verbindingslijn 36">
            <a:extLst>
              <a:ext uri="{FF2B5EF4-FFF2-40B4-BE49-F238E27FC236}">
                <a16:creationId xmlns:a16="http://schemas.microsoft.com/office/drawing/2014/main" id="{C8B3FAE5-7905-871D-8733-C7CAE1A53EA4}"/>
              </a:ext>
            </a:extLst>
          </p:cNvPr>
          <p:cNvCxnSpPr>
            <a:cxnSpLocks/>
          </p:cNvCxnSpPr>
          <p:nvPr/>
        </p:nvCxnSpPr>
        <p:spPr>
          <a:xfrm flipH="1">
            <a:off x="1124302" y="-5378238"/>
            <a:ext cx="4030041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Rechte verbindingslijn 37">
            <a:extLst>
              <a:ext uri="{FF2B5EF4-FFF2-40B4-BE49-F238E27FC236}">
                <a16:creationId xmlns:a16="http://schemas.microsoft.com/office/drawing/2014/main" id="{F4F875E2-2417-584B-5D24-CF3BF132D31C}"/>
              </a:ext>
            </a:extLst>
          </p:cNvPr>
          <p:cNvCxnSpPr>
            <a:cxnSpLocks/>
          </p:cNvCxnSpPr>
          <p:nvPr/>
        </p:nvCxnSpPr>
        <p:spPr>
          <a:xfrm flipH="1">
            <a:off x="1124302" y="-4630986"/>
            <a:ext cx="4030041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Rechte verbindingslijn 38">
            <a:extLst>
              <a:ext uri="{FF2B5EF4-FFF2-40B4-BE49-F238E27FC236}">
                <a16:creationId xmlns:a16="http://schemas.microsoft.com/office/drawing/2014/main" id="{59AF37A2-FCB5-A0F6-2AFB-1126DB331D03}"/>
              </a:ext>
            </a:extLst>
          </p:cNvPr>
          <p:cNvCxnSpPr>
            <a:cxnSpLocks/>
          </p:cNvCxnSpPr>
          <p:nvPr/>
        </p:nvCxnSpPr>
        <p:spPr>
          <a:xfrm flipH="1">
            <a:off x="1124302" y="-3952561"/>
            <a:ext cx="4030041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45505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eldia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940C85-BFA6-4795-AFA9-6D814F4A05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173847"/>
            <a:ext cx="4726329" cy="824696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algn="l">
              <a:defRPr sz="2400"/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4C09DDE-A759-2A2C-B4DD-5FD5BF66C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429000"/>
            <a:ext cx="4726329" cy="165576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BE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7A0EABB-1B3A-7C37-1011-8074EE4451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9010" y="711200"/>
            <a:ext cx="5451780" cy="543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322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eldi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940C85-BFA6-4795-AFA9-6D814F4A05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6000" y="2173847"/>
            <a:ext cx="4726329" cy="824696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algn="l">
              <a:defRPr sz="2400"/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4C09DDE-A759-2A2C-B4DD-5FD5BF66C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3429000"/>
            <a:ext cx="4726329" cy="165576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BE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080CF31-6E58-797D-829C-4B79A08D87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573435" y="711200"/>
            <a:ext cx="5451780" cy="543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9319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7_Titeldia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940C85-BFA6-4795-AFA9-6D814F4A05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6000" y="2173847"/>
            <a:ext cx="4726329" cy="824696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algn="l">
              <a:defRPr sz="2400"/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4C09DDE-A759-2A2C-B4DD-5FD5BF66C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3429000"/>
            <a:ext cx="4726329" cy="165576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BE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080CF31-6E58-797D-829C-4B79A08D87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573435" y="711200"/>
            <a:ext cx="5451780" cy="543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972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eldia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940C85-BFA6-4795-AFA9-6D814F4A05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84162" y="970080"/>
            <a:ext cx="4726329" cy="824696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algn="l">
              <a:defRPr sz="2400"/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4C09DDE-A759-2A2C-B4DD-5FD5BF66C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84162" y="2225233"/>
            <a:ext cx="4726329" cy="165576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BE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679DC1E9-21A4-6AD3-26BA-F37CB784F5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22028" y="1963927"/>
            <a:ext cx="7427087" cy="7405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9084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6_Titeldia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940C85-BFA6-4795-AFA9-6D814F4A05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84162" y="970080"/>
            <a:ext cx="4726329" cy="824696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algn="l">
              <a:defRPr sz="2400"/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4C09DDE-A759-2A2C-B4DD-5FD5BF66C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84162" y="2225233"/>
            <a:ext cx="4726329" cy="165576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BE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679DC1E9-21A4-6AD3-26BA-F37CB784F5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22028" y="1963927"/>
            <a:ext cx="7427087" cy="7405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441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8E325AC-7DDB-AE15-7124-100F8B16FB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988BE7D-A716-AD26-93AE-1EDFD33E3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>
                    <a:tint val="75000"/>
                  </a:schemeClr>
                </a:solidFill>
                <a:latin typeface="TT Commons Pro Trl Exp Nml" panose="020B0103030102020204" pitchFamily="34" charset="77"/>
              </a:defRPr>
            </a:lvl1pPr>
          </a:lstStyle>
          <a:p>
            <a:fld id="{9181A4FE-D5BF-2D4F-A79A-E53FBCC9131B}" type="datetime3">
              <a:rPr lang="nl-BE" smtClean="0"/>
              <a:t>21.10.25</a:t>
            </a:fld>
            <a:endParaRPr lang="nl-BE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1742269-BE37-7480-1754-0D9552BE9B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>
                    <a:tint val="75000"/>
                  </a:schemeClr>
                </a:solidFill>
                <a:latin typeface="TT Commons Pro Trl Exp Nml" panose="020B0103030102020204" pitchFamily="34" charset="77"/>
              </a:defRPr>
            </a:lvl1pPr>
          </a:lstStyle>
          <a:p>
            <a:fld id="{973E5CB2-033D-D440-9783-15104C8F1294}" type="slidenum">
              <a:rPr lang="nl-BE" smtClean="0"/>
              <a:pPr/>
              <a:t>‹nr.›</a:t>
            </a:fld>
            <a:endParaRPr lang="nl-BE" dirty="0"/>
          </a:p>
        </p:txBody>
      </p:sp>
      <p:sp>
        <p:nvSpPr>
          <p:cNvPr id="7" name="Tijdelijke aanduiding voor titel 6">
            <a:extLst>
              <a:ext uri="{FF2B5EF4-FFF2-40B4-BE49-F238E27FC236}">
                <a16:creationId xmlns:a16="http://schemas.microsoft.com/office/drawing/2014/main" id="{BC79DF16-4D28-10E6-B03C-9729BADC6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129586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50" r:id="rId3"/>
    <p:sldLayoutId id="2147483661" r:id="rId4"/>
    <p:sldLayoutId id="2147483662" r:id="rId5"/>
    <p:sldLayoutId id="2147483663" r:id="rId6"/>
    <p:sldLayoutId id="2147483733" r:id="rId7"/>
    <p:sldLayoutId id="2147483664" r:id="rId8"/>
    <p:sldLayoutId id="2147483732" r:id="rId9"/>
    <p:sldLayoutId id="2147483665" r:id="rId10"/>
    <p:sldLayoutId id="2147483667" r:id="rId11"/>
    <p:sldLayoutId id="2147483666" r:id="rId12"/>
    <p:sldLayoutId id="2147483668" r:id="rId13"/>
    <p:sldLayoutId id="2147483669" r:id="rId14"/>
    <p:sldLayoutId id="2147483734" r:id="rId15"/>
    <p:sldLayoutId id="2147483728" r:id="rId16"/>
    <p:sldLayoutId id="2147483731" r:id="rId17"/>
    <p:sldLayoutId id="2147483729" r:id="rId18"/>
    <p:sldLayoutId id="2147483730" r:id="rId19"/>
    <p:sldLayoutId id="2147483670" r:id="rId20"/>
    <p:sldLayoutId id="2147483671" r:id="rId21"/>
    <p:sldLayoutId id="2147483672" r:id="rId22"/>
    <p:sldLayoutId id="2147483655" r:id="rId23"/>
    <p:sldLayoutId id="2147483673" r:id="rId24"/>
    <p:sldLayoutId id="2147483652" r:id="rId25"/>
    <p:sldLayoutId id="2147483653" r:id="rId26"/>
    <p:sldLayoutId id="2147483654" r:id="rId27"/>
    <p:sldLayoutId id="2147483656" r:id="rId28"/>
    <p:sldLayoutId id="2147483657" r:id="rId29"/>
    <p:sldLayoutId id="2147483658" r:id="rId30"/>
    <p:sldLayoutId id="2147483659" r:id="rId31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image" Target="../../word/media/image20.sv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874044"/>
            <a:ext cx="8189626" cy="824696"/>
          </a:xfrm>
        </p:spPr>
        <p:txBody>
          <a:bodyPr>
            <a:normAutofit fontScale="90000"/>
          </a:bodyPr>
          <a:lstStyle/>
          <a:p>
            <a:r>
              <a:rPr lang="nl-BE" sz="3600" dirty="0" smtClean="0"/>
              <a:t>Gemeenschappelijke programma’s </a:t>
            </a:r>
            <a:r>
              <a:rPr lang="nl-BE" dirty="0" smtClean="0"/>
              <a:t/>
            </a:r>
            <a:br>
              <a:rPr lang="nl-BE" dirty="0" smtClean="0"/>
            </a:br>
            <a:r>
              <a:rPr lang="nl-BE" dirty="0" smtClean="0"/>
              <a:t/>
            </a:r>
            <a:br>
              <a:rPr lang="nl-BE" dirty="0" smtClean="0"/>
            </a:br>
            <a:r>
              <a:rPr lang="nl-BE" dirty="0" smtClean="0"/>
              <a:t>Voorbereiding P27-31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 smtClean="0"/>
              <a:t>infosessie 15 oktober 2025</a:t>
            </a:r>
            <a:endParaRPr lang="nl-BE" dirty="0"/>
          </a:p>
        </p:txBody>
      </p:sp>
      <p:pic>
        <p:nvPicPr>
          <p:cNvPr id="4" name="Graphic 10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asvg="http://schemas.microsoft.com/office/drawing/2016/SVG/main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="http://schemas.openxmlformats.org/wordprocessingml/2006/main" xmlns:w10="urn:schemas-microsoft-com:office:word" xmlns:v="urn:schemas-microsoft-com:vml" xmlns:oel="http://schemas.microsoft.com/office/2019/extlst" xmlns:o="urn:schemas-microsoft-com:office:office" xmlns:am3d="http://schemas.microsoft.com/office/drawing/2017/model3d" xmlns:aink="http://schemas.microsoft.com/office/drawing/2016/ink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="" xmlns:lc="http://schemas.openxmlformats.org/drawingml/2006/lockedCanvas" r:embed="rId4"/>
              </a:ext>
            </a:extLst>
          </a:blip>
          <a:stretch>
            <a:fillRect/>
          </a:stretch>
        </p:blipFill>
        <p:spPr>
          <a:xfrm>
            <a:off x="1524000" y="5241093"/>
            <a:ext cx="3090007" cy="1417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81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 smtClean="0"/>
              <a:t>Regelgeving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1"/>
          </p:nvPr>
        </p:nvSpPr>
        <p:spPr>
          <a:xfrm>
            <a:off x="42480" y="181478"/>
            <a:ext cx="347957" cy="1716034"/>
          </a:xfrm>
        </p:spPr>
        <p:txBody>
          <a:bodyPr/>
          <a:lstStyle/>
          <a:p>
            <a:r>
              <a:rPr lang="nl-BE" dirty="0" smtClean="0"/>
              <a:t>4. Regelgeving</a:t>
            </a:r>
            <a:endParaRPr lang="nl-BE" dirty="0"/>
          </a:p>
        </p:txBody>
      </p:sp>
      <p:sp>
        <p:nvSpPr>
          <p:cNvPr id="3" name="Tekstvak 2"/>
          <p:cNvSpPr txBox="1"/>
          <p:nvPr/>
        </p:nvSpPr>
        <p:spPr>
          <a:xfrm>
            <a:off x="4933950" y="1039495"/>
            <a:ext cx="3524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 smtClean="0">
                <a:latin typeface="+mj-lt"/>
                <a:sym typeface="Wingdings" panose="05000000000000000000" pitchFamily="2" charset="2"/>
              </a:rPr>
              <a:t> Het is simpel</a:t>
            </a:r>
            <a:endParaRPr lang="nl-BE" sz="2400" dirty="0">
              <a:latin typeface="+mj-lt"/>
            </a:endParaRPr>
          </a:p>
        </p:txBody>
      </p:sp>
      <p:sp>
        <p:nvSpPr>
          <p:cNvPr id="4" name="Tekstvak 3"/>
          <p:cNvSpPr txBox="1"/>
          <p:nvPr/>
        </p:nvSpPr>
        <p:spPr>
          <a:xfrm>
            <a:off x="2476500" y="2449171"/>
            <a:ext cx="2230932" cy="461665"/>
          </a:xfrm>
          <a:prstGeom prst="rect">
            <a:avLst/>
          </a:prstGeom>
          <a:solidFill>
            <a:schemeClr val="accent5"/>
          </a:solidFill>
        </p:spPr>
        <p:txBody>
          <a:bodyPr wrap="none" rtlCol="0">
            <a:spAutoFit/>
          </a:bodyPr>
          <a:lstStyle/>
          <a:p>
            <a:r>
              <a:rPr lang="nl-BE" sz="2400" dirty="0" smtClean="0"/>
              <a:t>Wet OS (2013)</a:t>
            </a:r>
            <a:endParaRPr lang="nl-BE" sz="2400" dirty="0"/>
          </a:p>
        </p:txBody>
      </p:sp>
      <p:sp>
        <p:nvSpPr>
          <p:cNvPr id="8" name="Tekstvak 7"/>
          <p:cNvSpPr txBox="1"/>
          <p:nvPr/>
        </p:nvSpPr>
        <p:spPr>
          <a:xfrm>
            <a:off x="7598868" y="2449170"/>
            <a:ext cx="3770199" cy="461665"/>
          </a:xfrm>
          <a:prstGeom prst="rect">
            <a:avLst/>
          </a:prstGeom>
          <a:solidFill>
            <a:schemeClr val="accent5"/>
          </a:solidFill>
        </p:spPr>
        <p:txBody>
          <a:bodyPr wrap="none" rtlCol="0">
            <a:spAutoFit/>
          </a:bodyPr>
          <a:lstStyle/>
          <a:p>
            <a:r>
              <a:rPr lang="nl-BE" sz="2400" dirty="0" smtClean="0"/>
              <a:t>KB 2016 (</a:t>
            </a:r>
            <a:r>
              <a:rPr lang="nl-BE" sz="2400" dirty="0" err="1" smtClean="0"/>
              <a:t>rev</a:t>
            </a:r>
            <a:r>
              <a:rPr lang="nl-BE" sz="2400" dirty="0" smtClean="0"/>
              <a:t>. t.e.m. 2024)</a:t>
            </a:r>
            <a:endParaRPr lang="nl-BE" sz="2400" dirty="0"/>
          </a:p>
        </p:txBody>
      </p:sp>
      <p:cxnSp>
        <p:nvCxnSpPr>
          <p:cNvPr id="9" name="Rechte verbindingslijn met pijl 8"/>
          <p:cNvCxnSpPr/>
          <p:nvPr/>
        </p:nvCxnSpPr>
        <p:spPr>
          <a:xfrm flipH="1">
            <a:off x="4707432" y="1482085"/>
            <a:ext cx="1371600" cy="7848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echte verbindingslijn met pijl 12"/>
          <p:cNvCxnSpPr/>
          <p:nvPr/>
        </p:nvCxnSpPr>
        <p:spPr>
          <a:xfrm>
            <a:off x="6541176" y="1482084"/>
            <a:ext cx="1371600" cy="7848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695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 smtClean="0"/>
              <a:t>Regelgeving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1"/>
          </p:nvPr>
        </p:nvSpPr>
        <p:spPr>
          <a:xfrm>
            <a:off x="42480" y="181478"/>
            <a:ext cx="347957" cy="1716034"/>
          </a:xfrm>
        </p:spPr>
        <p:txBody>
          <a:bodyPr/>
          <a:lstStyle/>
          <a:p>
            <a:r>
              <a:rPr lang="nl-BE" dirty="0" smtClean="0"/>
              <a:t>4. Regelgeving</a:t>
            </a:r>
            <a:endParaRPr lang="nl-BE" dirty="0"/>
          </a:p>
        </p:txBody>
      </p:sp>
      <p:sp>
        <p:nvSpPr>
          <p:cNvPr id="8" name="Tekstvak 7"/>
          <p:cNvSpPr txBox="1"/>
          <p:nvPr/>
        </p:nvSpPr>
        <p:spPr>
          <a:xfrm>
            <a:off x="7656018" y="181478"/>
            <a:ext cx="3770199" cy="461665"/>
          </a:xfrm>
          <a:prstGeom prst="rect">
            <a:avLst/>
          </a:prstGeom>
          <a:solidFill>
            <a:schemeClr val="accent5"/>
          </a:solidFill>
        </p:spPr>
        <p:txBody>
          <a:bodyPr wrap="none" rtlCol="0">
            <a:spAutoFit/>
          </a:bodyPr>
          <a:lstStyle/>
          <a:p>
            <a:r>
              <a:rPr lang="nl-BE" sz="2400" dirty="0" smtClean="0"/>
              <a:t>KB 2016 (</a:t>
            </a:r>
            <a:r>
              <a:rPr lang="nl-BE" sz="2400" dirty="0" err="1" smtClean="0"/>
              <a:t>rev</a:t>
            </a:r>
            <a:r>
              <a:rPr lang="nl-BE" sz="2400" dirty="0" smtClean="0"/>
              <a:t>. t.e.m. 2024)</a:t>
            </a:r>
            <a:endParaRPr lang="nl-BE" sz="2400" dirty="0"/>
          </a:p>
        </p:txBody>
      </p:sp>
      <p:graphicFrame>
        <p:nvGraphicFramePr>
          <p:cNvPr id="6" name="Tabel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7066352"/>
              </p:ext>
            </p:extLst>
          </p:nvPr>
        </p:nvGraphicFramePr>
        <p:xfrm>
          <a:off x="738848" y="784357"/>
          <a:ext cx="11223656" cy="60127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2236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07000"/>
                        </a:lnSpc>
                        <a:spcAft>
                          <a:spcPts val="600"/>
                        </a:spcAft>
                        <a:buFont typeface="+mj-lt"/>
                        <a:buAutoNum type="arabicPeriod"/>
                      </a:pPr>
                      <a:r>
                        <a:rPr lang="nl-BE" sz="1600" b="0" dirty="0">
                          <a:solidFill>
                            <a:schemeClr val="tx1"/>
                          </a:solidFill>
                          <a:effectLst/>
                        </a:rPr>
                        <a:t>Een individueel programma kent, op het ogenblik van de aanvraag, een gemiddeld jaarlijks budget van ten minste 2.000.000 euro.</a:t>
                      </a:r>
                    </a:p>
                    <a:p>
                      <a:pPr marL="473710" algn="l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nl-BE" sz="1600" b="0" dirty="0">
                          <a:solidFill>
                            <a:schemeClr val="tx1"/>
                          </a:solidFill>
                          <a:effectLst/>
                        </a:rPr>
                        <a:t>Een individueel programma dat </a:t>
                      </a:r>
                      <a:r>
                        <a:rPr lang="nl-BE" sz="1600" b="0" u="sng" dirty="0">
                          <a:solidFill>
                            <a:schemeClr val="tx1"/>
                          </a:solidFill>
                          <a:effectLst/>
                        </a:rPr>
                        <a:t>alleen ontwikkelingseducatie</a:t>
                      </a:r>
                      <a:r>
                        <a:rPr lang="nl-BE" sz="1600" b="0" dirty="0">
                          <a:solidFill>
                            <a:schemeClr val="tx1"/>
                          </a:solidFill>
                          <a:effectLst/>
                        </a:rPr>
                        <a:t> betreft, kent, op het ogenblik van de aanvraag, een gemiddeld jaarlijks budget van ten minste 750.000 euro.</a:t>
                      </a:r>
                    </a:p>
                    <a:p>
                      <a:pPr marL="473710" algn="l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nl-BE" sz="1600" b="0" u="sng" dirty="0">
                          <a:solidFill>
                            <a:schemeClr val="tx1"/>
                          </a:solidFill>
                          <a:effectLst/>
                        </a:rPr>
                        <a:t>Een gemeenschappelijk programma</a:t>
                      </a:r>
                      <a:r>
                        <a:rPr lang="nl-BE" sz="1600" b="0" dirty="0">
                          <a:solidFill>
                            <a:schemeClr val="tx1"/>
                          </a:solidFill>
                          <a:effectLst/>
                        </a:rPr>
                        <a:t> kent, op het ogenblik van de aanvraag, een gemiddeld jaarlijks budget van ten minste 100.000 euro.</a:t>
                      </a:r>
                    </a:p>
                    <a:p>
                      <a:pPr marL="342900" lvl="0" indent="-342900" algn="l">
                        <a:lnSpc>
                          <a:spcPct val="107000"/>
                        </a:lnSpc>
                        <a:spcAft>
                          <a:spcPts val="600"/>
                        </a:spcAft>
                        <a:buFont typeface="+mj-lt"/>
                        <a:buAutoNum type="arabicPeriod" startAt="2"/>
                      </a:pPr>
                      <a:r>
                        <a:rPr lang="nl-BE" sz="1600" b="0" dirty="0">
                          <a:solidFill>
                            <a:schemeClr val="tx1"/>
                          </a:solidFill>
                          <a:effectLst/>
                        </a:rPr>
                        <a:t>Een programma concentreert zijn budget voor de operationele kosten ter hoogte van ten minste 75% op de realisatie van een of meer </a:t>
                      </a:r>
                      <a:r>
                        <a:rPr lang="nl-BE" sz="1600" b="0" dirty="0" err="1">
                          <a:solidFill>
                            <a:schemeClr val="tx1"/>
                          </a:solidFill>
                          <a:effectLst/>
                        </a:rPr>
                        <a:t>GSK's</a:t>
                      </a:r>
                      <a:r>
                        <a:rPr lang="nl-BE" sz="1600" b="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</a:p>
                    <a:p>
                      <a:pPr marL="342900" lvl="0" indent="-342900" algn="l">
                        <a:lnSpc>
                          <a:spcPct val="107000"/>
                        </a:lnSpc>
                        <a:spcAft>
                          <a:spcPts val="600"/>
                        </a:spcAft>
                        <a:buFont typeface="+mj-lt"/>
                        <a:buAutoNum type="arabicPeriod" startAt="2"/>
                      </a:pPr>
                      <a:r>
                        <a:rPr lang="nl-BE" sz="1600" b="0" dirty="0">
                          <a:solidFill>
                            <a:schemeClr val="tx1"/>
                          </a:solidFill>
                          <a:effectLst/>
                        </a:rPr>
                        <a:t>Een programma duurt niet langer dan 5 jaar, en evenmin langer dan de geldigheidstermijn van het GSK of de </a:t>
                      </a:r>
                      <a:r>
                        <a:rPr lang="nl-BE" sz="1600" b="0" dirty="0" err="1">
                          <a:solidFill>
                            <a:schemeClr val="tx1"/>
                          </a:solidFill>
                          <a:effectLst/>
                        </a:rPr>
                        <a:t>GSK's</a:t>
                      </a:r>
                      <a:r>
                        <a:rPr lang="nl-BE" sz="1600" b="0" dirty="0">
                          <a:solidFill>
                            <a:schemeClr val="tx1"/>
                          </a:solidFill>
                          <a:effectLst/>
                        </a:rPr>
                        <a:t> waarop het zich concentreert.</a:t>
                      </a:r>
                    </a:p>
                    <a:p>
                      <a:pPr marL="342900" lvl="0" indent="-342900" algn="l">
                        <a:lnSpc>
                          <a:spcPct val="107000"/>
                        </a:lnSpc>
                        <a:spcAft>
                          <a:spcPts val="600"/>
                        </a:spcAft>
                        <a:buFont typeface="+mj-lt"/>
                        <a:buAutoNum type="arabicPeriod" startAt="2"/>
                      </a:pPr>
                      <a:r>
                        <a:rPr lang="nl-BE" sz="1600" b="0" dirty="0">
                          <a:solidFill>
                            <a:schemeClr val="tx1"/>
                          </a:solidFill>
                          <a:effectLst/>
                        </a:rPr>
                        <a:t>Een programma is relevant, coherent, doeltreffend, duurzaam, en genereert impact, zoals gedefinieerd door het Comité voor Ontwikkelingssamenwerking van de Organisatie voor Economische Samenwerking en Ontwikkeling. Het omvat kwalitatieve </a:t>
                      </a:r>
                      <a:r>
                        <a:rPr lang="nl-BE" sz="1600" b="0" dirty="0" err="1">
                          <a:solidFill>
                            <a:schemeClr val="tx1"/>
                          </a:solidFill>
                          <a:effectLst/>
                        </a:rPr>
                        <a:t>synergieën</a:t>
                      </a:r>
                      <a:r>
                        <a:rPr lang="nl-BE" sz="1600" b="0" dirty="0">
                          <a:solidFill>
                            <a:schemeClr val="tx1"/>
                          </a:solidFill>
                          <a:effectLst/>
                        </a:rPr>
                        <a:t> en trekt lessen uit eerdere interventies en, indien van toepassing, collectieve lessen. </a:t>
                      </a:r>
                    </a:p>
                    <a:p>
                      <a:pPr marL="342900" lvl="0" indent="-342900" algn="l">
                        <a:lnSpc>
                          <a:spcPct val="107000"/>
                        </a:lnSpc>
                        <a:spcAft>
                          <a:spcPts val="600"/>
                        </a:spcAft>
                        <a:buFont typeface="+mj-lt"/>
                        <a:buAutoNum type="arabicPeriod" startAt="2"/>
                      </a:pPr>
                      <a:r>
                        <a:rPr lang="nl-BE" sz="1600" b="0" dirty="0">
                          <a:solidFill>
                            <a:schemeClr val="tx1"/>
                          </a:solidFill>
                          <a:effectLst/>
                        </a:rPr>
                        <a:t>Het programma moet een resultaatgerichte benadering hebben, aangetoond door :</a:t>
                      </a:r>
                    </a:p>
                    <a:p>
                      <a:pPr marL="1257300" lvl="2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nl-BE" sz="1600" b="0" dirty="0">
                          <a:solidFill>
                            <a:schemeClr val="tx1"/>
                          </a:solidFill>
                          <a:effectLst/>
                        </a:rPr>
                        <a:t>een veranderingstheorie;</a:t>
                      </a:r>
                    </a:p>
                    <a:p>
                      <a:pPr marL="1257300" lvl="2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nl-BE" sz="1600" b="0" dirty="0">
                          <a:solidFill>
                            <a:schemeClr val="tx1"/>
                          </a:solidFill>
                          <a:effectLst/>
                        </a:rPr>
                        <a:t>een beschrijving van de </a:t>
                      </a:r>
                      <a:r>
                        <a:rPr lang="nl-BE" sz="1600" b="0" dirty="0" err="1">
                          <a:solidFill>
                            <a:schemeClr val="tx1"/>
                          </a:solidFill>
                          <a:effectLst/>
                        </a:rPr>
                        <a:t>outcomes</a:t>
                      </a:r>
                      <a:r>
                        <a:rPr lang="nl-BE" sz="1600" b="0" dirty="0">
                          <a:solidFill>
                            <a:schemeClr val="tx1"/>
                          </a:solidFill>
                          <a:effectLst/>
                        </a:rPr>
                        <a:t> op niveau van de directe, intermediaire of eindbegunstigden;</a:t>
                      </a:r>
                    </a:p>
                    <a:p>
                      <a:pPr marL="1257300" lvl="2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nl-BE" sz="1600" b="0" dirty="0">
                          <a:solidFill>
                            <a:schemeClr val="tx1"/>
                          </a:solidFill>
                          <a:effectLst/>
                        </a:rPr>
                        <a:t>de kwalitatieve en kwantitatieve indicatoren met hun basiswaarden en hun doelwaarden op drie jaar en vijf jaar voor deze </a:t>
                      </a:r>
                      <a:r>
                        <a:rPr lang="nl-BE" sz="1600" b="0" dirty="0" err="1">
                          <a:solidFill>
                            <a:schemeClr val="tx1"/>
                          </a:solidFill>
                          <a:effectLst/>
                        </a:rPr>
                        <a:t>outcomes</a:t>
                      </a:r>
                      <a:r>
                        <a:rPr lang="nl-BE" sz="1600" b="0" dirty="0">
                          <a:solidFill>
                            <a:schemeClr val="tx1"/>
                          </a:solidFill>
                          <a:effectLst/>
                        </a:rPr>
                        <a:t>;</a:t>
                      </a:r>
                    </a:p>
                    <a:p>
                      <a:pPr marL="1257300" lvl="2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nl-BE" sz="1600" b="0" dirty="0">
                          <a:solidFill>
                            <a:schemeClr val="tx1"/>
                          </a:solidFill>
                          <a:effectLst/>
                        </a:rPr>
                        <a:t>indicatoren die specifiek, meetbaar, realiseerbaar en relevant zijn;</a:t>
                      </a:r>
                    </a:p>
                    <a:p>
                      <a:pPr marL="1257300" lvl="2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nl-BE" sz="1600" b="0" dirty="0">
                          <a:solidFill>
                            <a:schemeClr val="tx1"/>
                          </a:solidFill>
                          <a:effectLst/>
                        </a:rPr>
                        <a:t>een </a:t>
                      </a:r>
                      <a:r>
                        <a:rPr lang="nl-BE" sz="1600" b="0" dirty="0" err="1">
                          <a:solidFill>
                            <a:schemeClr val="tx1"/>
                          </a:solidFill>
                          <a:effectLst/>
                        </a:rPr>
                        <a:t>risico-analyse</a:t>
                      </a:r>
                      <a:r>
                        <a:rPr lang="nl-BE" sz="1600" b="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</a:p>
                    <a:p>
                      <a:pPr marL="1257300" lvl="2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nl-BE" sz="1600" b="0" dirty="0">
                          <a:solidFill>
                            <a:schemeClr val="tx1"/>
                          </a:solidFill>
                          <a:effectLst/>
                        </a:rPr>
                        <a:t>een evaluatieplan overeenkomstig artikel 44</a:t>
                      </a:r>
                      <a:endParaRPr lang="nl-BE" sz="16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165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 smtClean="0"/>
              <a:t>Opbouw van een gemeenschappelijk programma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1"/>
          </p:nvPr>
        </p:nvSpPr>
        <p:spPr>
          <a:xfrm>
            <a:off x="42480" y="181478"/>
            <a:ext cx="347957" cy="1244751"/>
          </a:xfrm>
        </p:spPr>
        <p:txBody>
          <a:bodyPr/>
          <a:lstStyle/>
          <a:p>
            <a:r>
              <a:rPr lang="nl-BE" dirty="0" smtClean="0"/>
              <a:t>5. Opbouw</a:t>
            </a:r>
            <a:endParaRPr lang="nl-BE" dirty="0"/>
          </a:p>
        </p:txBody>
      </p:sp>
      <p:sp>
        <p:nvSpPr>
          <p:cNvPr id="3" name="Tekstvak 2"/>
          <p:cNvSpPr txBox="1"/>
          <p:nvPr/>
        </p:nvSpPr>
        <p:spPr>
          <a:xfrm>
            <a:off x="1119848" y="803853"/>
            <a:ext cx="674255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BE" sz="2000" dirty="0" smtClean="0"/>
              <a:t>Alle combo’s mogelijk: CMO-CMO, IA-IA, CMO-IA,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BE" sz="2000" dirty="0" smtClean="0"/>
              <a:t>Dingen samen doen of complementariteit laten spelen?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000" dirty="0" smtClean="0"/>
              <a:t>Geen aparte </a:t>
            </a:r>
            <a:r>
              <a:rPr lang="nl-NL" sz="2000" dirty="0" err="1" smtClean="0"/>
              <a:t>ToC’s</a:t>
            </a:r>
            <a:endParaRPr lang="nl-BE" sz="2000" dirty="0"/>
          </a:p>
        </p:txBody>
      </p:sp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277822"/>
              </p:ext>
            </p:extLst>
          </p:nvPr>
        </p:nvGraphicFramePr>
        <p:xfrm>
          <a:off x="1543050" y="2628170"/>
          <a:ext cx="8839200" cy="24581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952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82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479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77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1169">
                <a:tc>
                  <a:txBody>
                    <a:bodyPr/>
                    <a:lstStyle/>
                    <a:p>
                      <a:pPr marL="457200" algn="just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BE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Land</a:t>
                      </a:r>
                      <a:endParaRPr lang="nl-BE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BE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actor X</a:t>
                      </a:r>
                      <a:endParaRPr lang="nl-BE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66700" indent="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BE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actor Y</a:t>
                      </a:r>
                      <a:endParaRPr lang="nl-BE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BE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actor Z</a:t>
                      </a:r>
                      <a:endParaRPr lang="nl-BE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1169">
                <a:tc>
                  <a:txBody>
                    <a:bodyPr/>
                    <a:lstStyle/>
                    <a:p>
                      <a:pPr marL="457200" algn="just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BE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België – </a:t>
                      </a:r>
                      <a:r>
                        <a:rPr lang="nl-BE" sz="1800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outcome</a:t>
                      </a:r>
                      <a:r>
                        <a:rPr lang="nl-BE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1</a:t>
                      </a:r>
                      <a:endParaRPr lang="nl-BE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BE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x</a:t>
                      </a:r>
                      <a:endParaRPr lang="nl-BE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BE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x</a:t>
                      </a:r>
                      <a:endParaRPr lang="nl-BE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BE" sz="18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x</a:t>
                      </a:r>
                      <a:endParaRPr lang="nl-BE" sz="180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1169">
                <a:tc>
                  <a:txBody>
                    <a:bodyPr/>
                    <a:lstStyle/>
                    <a:p>
                      <a:pPr marL="457200" algn="just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BE" sz="18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Haïti – outcome 2</a:t>
                      </a:r>
                      <a:endParaRPr lang="nl-BE" sz="180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BE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x</a:t>
                      </a:r>
                      <a:endParaRPr lang="nl-BE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BE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nl-BE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BE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nl-BE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1169">
                <a:tc>
                  <a:txBody>
                    <a:bodyPr/>
                    <a:lstStyle/>
                    <a:p>
                      <a:pPr marL="457200" algn="just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BE" sz="18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Haïti – outcome 3</a:t>
                      </a:r>
                      <a:endParaRPr lang="nl-BE" sz="180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BE" sz="18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x</a:t>
                      </a:r>
                      <a:endParaRPr lang="nl-BE" sz="180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BE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nl-BE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BE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x</a:t>
                      </a:r>
                      <a:endParaRPr lang="nl-BE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1169">
                <a:tc>
                  <a:txBody>
                    <a:bodyPr/>
                    <a:lstStyle/>
                    <a:p>
                      <a:pPr marL="457200" algn="just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BE" sz="18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Marokko – outcome 4</a:t>
                      </a:r>
                      <a:endParaRPr lang="nl-BE" sz="180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BE" sz="18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nl-BE" sz="180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BE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nl-BE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BE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x</a:t>
                      </a:r>
                      <a:endParaRPr lang="nl-BE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1169">
                <a:tc>
                  <a:txBody>
                    <a:bodyPr/>
                    <a:lstStyle/>
                    <a:p>
                      <a:pPr marL="457200" algn="just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BE" sz="18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Filipijnen – outcome 5</a:t>
                      </a:r>
                      <a:endParaRPr lang="nl-BE" sz="180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BE" sz="18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x</a:t>
                      </a:r>
                      <a:endParaRPr lang="nl-BE" sz="180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BE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x</a:t>
                      </a:r>
                      <a:endParaRPr lang="nl-BE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BE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nl-BE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1169">
                <a:tc>
                  <a:txBody>
                    <a:bodyPr/>
                    <a:lstStyle/>
                    <a:p>
                      <a:pPr marL="457200" algn="just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BE" sz="18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Zimbabwe – outcome 6</a:t>
                      </a:r>
                      <a:endParaRPr lang="nl-BE" sz="180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BE" sz="18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nl-BE" sz="180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BE" sz="18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x</a:t>
                      </a:r>
                      <a:endParaRPr lang="nl-BE" sz="180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BE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nl-BE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061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 smtClean="0"/>
              <a:t>Opbouw van een gemeenschappelijk programma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1"/>
          </p:nvPr>
        </p:nvSpPr>
        <p:spPr>
          <a:xfrm>
            <a:off x="42480" y="181478"/>
            <a:ext cx="347957" cy="1244751"/>
          </a:xfrm>
        </p:spPr>
        <p:txBody>
          <a:bodyPr/>
          <a:lstStyle/>
          <a:p>
            <a:r>
              <a:rPr lang="nl-BE" dirty="0" smtClean="0"/>
              <a:t>5. Opbouw</a:t>
            </a:r>
            <a:endParaRPr lang="nl-BE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5500" y="1707780"/>
            <a:ext cx="3562350" cy="2978520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10350" y="2141438"/>
            <a:ext cx="4152900" cy="2278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000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1"/>
          </p:nvPr>
        </p:nvSpPr>
        <p:spPr>
          <a:xfrm>
            <a:off x="790979" y="146932"/>
            <a:ext cx="7168798" cy="5939075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nl-BE" sz="1800" b="1" dirty="0"/>
              <a:t>Waarom?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nl-BE" sz="1800" b="1" dirty="0"/>
              <a:t>Risico’s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nl-BE" sz="1800" b="1" dirty="0"/>
              <a:t>Wie?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nl-BE" sz="1800" b="1" dirty="0"/>
              <a:t>Regelgeving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nl-BE" sz="1800" b="1" dirty="0"/>
              <a:t>Opbouw v/e </a:t>
            </a:r>
            <a:r>
              <a:rPr lang="nl-BE" sz="1800" b="1" dirty="0" smtClean="0"/>
              <a:t>gemeenschappelijk programma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nl-BE" sz="1800" b="1" dirty="0" smtClean="0"/>
              <a:t>Praktisch</a:t>
            </a:r>
            <a:endParaRPr lang="nl-BE" sz="1800" b="1" dirty="0"/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nl-BE" sz="1800" b="1" dirty="0"/>
              <a:t>Financiële ondersteuning </a:t>
            </a:r>
            <a:r>
              <a:rPr lang="nl-BE" sz="1800" b="1" dirty="0" smtClean="0"/>
              <a:t>federaties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nl-BE" sz="1800" b="1" dirty="0" smtClean="0"/>
              <a:t>Archief op website</a:t>
            </a:r>
            <a:endParaRPr lang="nl-BE" sz="1800" b="1" dirty="0"/>
          </a:p>
          <a:p>
            <a:endParaRPr lang="nl-B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1222799" y="845680"/>
            <a:ext cx="1603104" cy="332399"/>
          </a:xfrm>
        </p:spPr>
        <p:txBody>
          <a:bodyPr/>
          <a:lstStyle/>
          <a:p>
            <a:r>
              <a:rPr lang="nl-BE" dirty="0" smtClean="0"/>
              <a:t>INHOUD</a:t>
            </a:r>
            <a:endParaRPr lang="nl-BE" dirty="0"/>
          </a:p>
        </p:txBody>
      </p:sp>
      <p:cxnSp>
        <p:nvCxnSpPr>
          <p:cNvPr id="8" name="Rechte verbindingslijn 7"/>
          <p:cNvCxnSpPr/>
          <p:nvPr/>
        </p:nvCxnSpPr>
        <p:spPr>
          <a:xfrm>
            <a:off x="1222799" y="1903751"/>
            <a:ext cx="67369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9"/>
          <p:cNvCxnSpPr/>
          <p:nvPr/>
        </p:nvCxnSpPr>
        <p:spPr>
          <a:xfrm>
            <a:off x="1222799" y="2460885"/>
            <a:ext cx="67369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Rechte verbindingslijn 10"/>
          <p:cNvCxnSpPr/>
          <p:nvPr/>
        </p:nvCxnSpPr>
        <p:spPr>
          <a:xfrm>
            <a:off x="1222799" y="3033010"/>
            <a:ext cx="67369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1"/>
          <p:cNvCxnSpPr/>
          <p:nvPr/>
        </p:nvCxnSpPr>
        <p:spPr>
          <a:xfrm>
            <a:off x="1222799" y="3605134"/>
            <a:ext cx="67369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echte verbindingslijn 12"/>
          <p:cNvCxnSpPr/>
          <p:nvPr/>
        </p:nvCxnSpPr>
        <p:spPr>
          <a:xfrm>
            <a:off x="1222799" y="4162268"/>
            <a:ext cx="67369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Rechte verbindingslijn 13"/>
          <p:cNvCxnSpPr/>
          <p:nvPr/>
        </p:nvCxnSpPr>
        <p:spPr>
          <a:xfrm>
            <a:off x="1222799" y="4734392"/>
            <a:ext cx="67369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Rechte verbindingslijn 14"/>
          <p:cNvCxnSpPr/>
          <p:nvPr/>
        </p:nvCxnSpPr>
        <p:spPr>
          <a:xfrm>
            <a:off x="1222799" y="5306517"/>
            <a:ext cx="67369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15"/>
          <p:cNvCxnSpPr/>
          <p:nvPr/>
        </p:nvCxnSpPr>
        <p:spPr>
          <a:xfrm>
            <a:off x="1222799" y="5893631"/>
            <a:ext cx="67369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272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 smtClean="0"/>
              <a:t>Praktisch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1"/>
          </p:nvPr>
        </p:nvSpPr>
        <p:spPr>
          <a:xfrm>
            <a:off x="42480" y="181478"/>
            <a:ext cx="347957" cy="1421082"/>
          </a:xfrm>
        </p:spPr>
        <p:txBody>
          <a:bodyPr/>
          <a:lstStyle/>
          <a:p>
            <a:r>
              <a:rPr lang="nl-BE" dirty="0" smtClean="0"/>
              <a:t>6. Praktisch</a:t>
            </a:r>
            <a:endParaRPr lang="nl-BE" dirty="0"/>
          </a:p>
        </p:txBody>
      </p:sp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240246"/>
              </p:ext>
            </p:extLst>
          </p:nvPr>
        </p:nvGraphicFramePr>
        <p:xfrm>
          <a:off x="1119850" y="719666"/>
          <a:ext cx="10842654" cy="96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3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8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6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95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83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tx1"/>
                          </a:solidFill>
                        </a:rPr>
                        <a:t>Indiening &amp; beoordeling</a:t>
                      </a:r>
                      <a:endParaRPr lang="nl-BE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tx1"/>
                          </a:solidFill>
                        </a:rPr>
                        <a:t>Structurele </a:t>
                      </a:r>
                      <a:r>
                        <a:rPr lang="nl-BE" sz="1900" dirty="0" err="1" smtClean="0">
                          <a:solidFill>
                            <a:schemeClr val="tx1"/>
                          </a:solidFill>
                        </a:rPr>
                        <a:t>samenwerkings-overeenkomst</a:t>
                      </a:r>
                      <a:endParaRPr lang="nl-BE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tx1"/>
                          </a:solidFill>
                        </a:rPr>
                        <a:t>Budget</a:t>
                      </a:r>
                      <a:endParaRPr lang="nl-BE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tx1"/>
                          </a:solidFill>
                        </a:rPr>
                        <a:t>Financiële verantwoording</a:t>
                      </a:r>
                      <a:endParaRPr lang="nl-BE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tx1"/>
                          </a:solidFill>
                        </a:rPr>
                        <a:t>Morele verantwoording</a:t>
                      </a:r>
                      <a:endParaRPr lang="nl-BE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tx1"/>
                          </a:solidFill>
                        </a:rPr>
                        <a:t>ID</a:t>
                      </a:r>
                      <a:endParaRPr lang="nl-BE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762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 smtClean="0"/>
              <a:t>Praktisch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1"/>
          </p:nvPr>
        </p:nvSpPr>
        <p:spPr>
          <a:xfrm>
            <a:off x="42480" y="181478"/>
            <a:ext cx="347957" cy="1421082"/>
          </a:xfrm>
        </p:spPr>
        <p:txBody>
          <a:bodyPr/>
          <a:lstStyle/>
          <a:p>
            <a:r>
              <a:rPr lang="nl-BE" dirty="0" smtClean="0"/>
              <a:t>6. Praktisch</a:t>
            </a:r>
            <a:endParaRPr lang="nl-BE" dirty="0"/>
          </a:p>
        </p:txBody>
      </p:sp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100465"/>
              </p:ext>
            </p:extLst>
          </p:nvPr>
        </p:nvGraphicFramePr>
        <p:xfrm>
          <a:off x="1119850" y="719666"/>
          <a:ext cx="10842654" cy="96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3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8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6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95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83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tx1"/>
                          </a:solidFill>
                        </a:rPr>
                        <a:t>Indiening &amp; beoordeling</a:t>
                      </a:r>
                      <a:endParaRPr lang="nl-BE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/>
                        <a:t>Structurele </a:t>
                      </a:r>
                      <a:r>
                        <a:rPr lang="nl-BE" sz="1900" dirty="0" err="1" smtClean="0"/>
                        <a:t>samenwerkings-overeenkomst</a:t>
                      </a:r>
                      <a:endParaRPr lang="nl-BE" sz="19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/>
                        <a:t>Budget</a:t>
                      </a:r>
                      <a:endParaRPr lang="nl-BE" sz="19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/>
                        <a:t>Financiële verantwoording</a:t>
                      </a:r>
                      <a:endParaRPr lang="nl-BE" sz="19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/>
                        <a:t>Morele verantwoording</a:t>
                      </a:r>
                      <a:endParaRPr lang="nl-BE" sz="19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/>
                        <a:t>ID</a:t>
                      </a:r>
                      <a:endParaRPr lang="nl-BE" sz="19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kstvak 3"/>
          <p:cNvSpPr txBox="1"/>
          <p:nvPr/>
        </p:nvSpPr>
        <p:spPr>
          <a:xfrm>
            <a:off x="1119848" y="2228850"/>
            <a:ext cx="10816038" cy="4616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BE" sz="2000" dirty="0" smtClean="0"/>
              <a:t>Drempels: EUR 2 </a:t>
            </a:r>
            <a:r>
              <a:rPr lang="nl-BE" sz="2000" dirty="0" err="1" smtClean="0"/>
              <a:t>mio</a:t>
            </a:r>
            <a:r>
              <a:rPr lang="nl-BE" sz="2000" dirty="0" smtClean="0"/>
              <a:t> / jaar of 750.000 / jaar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BE" sz="2000" dirty="0" smtClean="0"/>
              <a:t>Zelfde indieningsformat als individuele programma’s (handvol extra velden)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BE" sz="2000" dirty="0" smtClean="0"/>
              <a:t>Zelfde beoordeling door DGD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BE" sz="2000" dirty="0" err="1" smtClean="0">
                <a:solidFill>
                  <a:schemeClr val="accent2">
                    <a:lumMod val="75000"/>
                  </a:schemeClr>
                </a:solidFill>
              </a:rPr>
              <a:t>Quid</a:t>
            </a:r>
            <a:r>
              <a:rPr lang="nl-BE" sz="2000" dirty="0" smtClean="0">
                <a:solidFill>
                  <a:schemeClr val="accent2">
                    <a:lumMod val="75000"/>
                  </a:schemeClr>
                </a:solidFill>
              </a:rPr>
              <a:t> G-score? </a:t>
            </a:r>
            <a:r>
              <a:rPr lang="nl-BE" sz="2000" i="1" dirty="0" smtClean="0">
                <a:solidFill>
                  <a:schemeClr val="accent2">
                    <a:lumMod val="75000"/>
                  </a:schemeClr>
                </a:solidFill>
              </a:rPr>
              <a:t>(enkel nog maar een voorstel van de sector, nog geen afgeklopt beleid!)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BE" sz="1600" i="1" dirty="0" smtClean="0">
                <a:solidFill>
                  <a:schemeClr val="accent2">
                    <a:lumMod val="75000"/>
                  </a:schemeClr>
                </a:solidFill>
              </a:rPr>
              <a:t>Gemeenschappelijk programma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BE" sz="1600" i="1" dirty="0" smtClean="0">
                <a:solidFill>
                  <a:schemeClr val="accent2">
                    <a:lumMod val="75000"/>
                  </a:schemeClr>
                </a:solidFill>
              </a:rPr>
              <a:t>Gemeenschappelijke </a:t>
            </a:r>
            <a:r>
              <a:rPr lang="nl-BE" sz="1600" i="1" dirty="0" err="1" smtClean="0">
                <a:solidFill>
                  <a:schemeClr val="accent2">
                    <a:lumMod val="75000"/>
                  </a:schemeClr>
                </a:solidFill>
              </a:rPr>
              <a:t>outcome</a:t>
            </a:r>
            <a:endParaRPr lang="nl-BE" sz="1600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BE" sz="1600" i="1" dirty="0" smtClean="0">
                <a:solidFill>
                  <a:schemeClr val="accent2">
                    <a:lumMod val="75000"/>
                  </a:schemeClr>
                </a:solidFill>
              </a:rPr>
              <a:t>Gemeenschappelijke evaluatie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BE" sz="1600" i="1" dirty="0" smtClean="0">
                <a:solidFill>
                  <a:schemeClr val="accent2">
                    <a:lumMod val="75000"/>
                  </a:schemeClr>
                </a:solidFill>
              </a:rPr>
              <a:t>Andere vormen van synergie en samenwerking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1600" i="1" dirty="0" smtClean="0">
                <a:solidFill>
                  <a:schemeClr val="accent2">
                    <a:lumMod val="75000"/>
                  </a:schemeClr>
                </a:solidFill>
              </a:rPr>
              <a:t>Het gewicht van de G-score zou lager moeten zijn dan de Q-score (kwaliteit) </a:t>
            </a:r>
          </a:p>
          <a:p>
            <a:pPr lvl="1">
              <a:lnSpc>
                <a:spcPct val="150000"/>
              </a:lnSpc>
            </a:pPr>
            <a:r>
              <a:rPr lang="nl-NL" sz="1600" i="1" dirty="0" smtClean="0">
                <a:solidFill>
                  <a:schemeClr val="accent2">
                    <a:lumMod val="75000"/>
                  </a:schemeClr>
                </a:solidFill>
              </a:rPr>
              <a:t>en hoger dan de S-score (strategische prioriteiten)</a:t>
            </a:r>
            <a:endParaRPr lang="nl-BE" sz="1600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nl-BE" sz="2000" dirty="0"/>
          </a:p>
        </p:txBody>
      </p:sp>
      <p:graphicFrame>
        <p:nvGraphicFramePr>
          <p:cNvPr id="10" name="Grafiek 9"/>
          <p:cNvGraphicFramePr/>
          <p:nvPr>
            <p:extLst>
              <p:ext uri="{D42A27DB-BD31-4B8C-83A1-F6EECF244321}">
                <p14:modId xmlns:p14="http://schemas.microsoft.com/office/powerpoint/2010/main" val="3557667724"/>
              </p:ext>
            </p:extLst>
          </p:nvPr>
        </p:nvGraphicFramePr>
        <p:xfrm>
          <a:off x="7888050" y="5475132"/>
          <a:ext cx="4303950" cy="13828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4358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 smtClean="0"/>
              <a:t>Praktisch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1"/>
          </p:nvPr>
        </p:nvSpPr>
        <p:spPr>
          <a:xfrm>
            <a:off x="42480" y="181478"/>
            <a:ext cx="347957" cy="1421082"/>
          </a:xfrm>
        </p:spPr>
        <p:txBody>
          <a:bodyPr/>
          <a:lstStyle/>
          <a:p>
            <a:r>
              <a:rPr lang="nl-BE" dirty="0" smtClean="0"/>
              <a:t>6. Praktisch</a:t>
            </a:r>
            <a:endParaRPr lang="nl-BE" dirty="0"/>
          </a:p>
        </p:txBody>
      </p:sp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964165"/>
              </p:ext>
            </p:extLst>
          </p:nvPr>
        </p:nvGraphicFramePr>
        <p:xfrm>
          <a:off x="1119850" y="719666"/>
          <a:ext cx="10842654" cy="96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3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8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6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95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83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bg1"/>
                          </a:solidFill>
                        </a:rPr>
                        <a:t>Indiening &amp; beoordeling</a:t>
                      </a:r>
                      <a:endParaRPr lang="nl-BE" sz="19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tx1"/>
                          </a:solidFill>
                        </a:rPr>
                        <a:t>Structurele </a:t>
                      </a:r>
                      <a:r>
                        <a:rPr lang="nl-BE" sz="1900" dirty="0" err="1" smtClean="0">
                          <a:solidFill>
                            <a:schemeClr val="tx1"/>
                          </a:solidFill>
                        </a:rPr>
                        <a:t>samenwerkings-overeenkomst</a:t>
                      </a:r>
                      <a:endParaRPr lang="nl-BE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/>
                        <a:t>Budget</a:t>
                      </a:r>
                      <a:endParaRPr lang="nl-BE" sz="19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/>
                        <a:t>Financiële verantwoording</a:t>
                      </a:r>
                      <a:endParaRPr lang="nl-BE" sz="19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/>
                        <a:t>Morele verantwoording</a:t>
                      </a:r>
                      <a:endParaRPr lang="nl-BE" sz="19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/>
                        <a:t>ID</a:t>
                      </a:r>
                      <a:endParaRPr lang="nl-BE" sz="19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el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725314"/>
              </p:ext>
            </p:extLst>
          </p:nvPr>
        </p:nvGraphicFramePr>
        <p:xfrm>
          <a:off x="1119848" y="2228628"/>
          <a:ext cx="10842656" cy="274320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417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251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1450"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BE" sz="2000" dirty="0">
                          <a:solidFill>
                            <a:schemeClr val="tx1"/>
                          </a:solidFill>
                          <a:effectLst/>
                        </a:rPr>
                        <a:t>Gids</a:t>
                      </a:r>
                      <a:r>
                        <a:rPr lang="nl-BE" sz="2000" spc="-4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nl-BE" sz="2000" dirty="0">
                          <a:solidFill>
                            <a:schemeClr val="tx1"/>
                          </a:solidFill>
                          <a:effectLst/>
                        </a:rPr>
                        <a:t>voor</a:t>
                      </a:r>
                      <a:r>
                        <a:rPr lang="nl-BE" sz="2000" spc="-2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nl-BE" sz="2000" dirty="0">
                          <a:solidFill>
                            <a:schemeClr val="tx1"/>
                          </a:solidFill>
                          <a:effectLst/>
                        </a:rPr>
                        <a:t>het</a:t>
                      </a:r>
                      <a:r>
                        <a:rPr lang="nl-BE" sz="2000" spc="-15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nl-BE" sz="2000" dirty="0">
                          <a:solidFill>
                            <a:schemeClr val="tx1"/>
                          </a:solidFill>
                          <a:effectLst/>
                        </a:rPr>
                        <a:t>opstellen</a:t>
                      </a:r>
                      <a:r>
                        <a:rPr lang="nl-BE" sz="2000" spc="-35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nl-BE" sz="2000" dirty="0">
                          <a:solidFill>
                            <a:schemeClr val="tx1"/>
                          </a:solidFill>
                          <a:effectLst/>
                        </a:rPr>
                        <a:t>van</a:t>
                      </a:r>
                      <a:r>
                        <a:rPr lang="nl-BE" sz="2000" spc="-2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nl-BE" sz="2000" dirty="0">
                          <a:solidFill>
                            <a:schemeClr val="tx1"/>
                          </a:solidFill>
                          <a:effectLst/>
                        </a:rPr>
                        <a:t>een</a:t>
                      </a:r>
                      <a:r>
                        <a:rPr lang="nl-BE" sz="2000" spc="-25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nl-BE" sz="2000" dirty="0" smtClean="0">
                          <a:solidFill>
                            <a:schemeClr val="tx1"/>
                          </a:solidFill>
                          <a:effectLst/>
                        </a:rPr>
                        <a:t>structurele</a:t>
                      </a:r>
                      <a:r>
                        <a:rPr lang="nl-BE" sz="2000" spc="-25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nl-BE" sz="2000" spc="-10" dirty="0" smtClean="0">
                          <a:solidFill>
                            <a:schemeClr val="tx1"/>
                          </a:solidFill>
                          <a:effectLst/>
                        </a:rPr>
                        <a:t>samenwerkingsovereenkomst</a:t>
                      </a:r>
                      <a:endParaRPr lang="nl-BE" sz="20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8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nl-BE" sz="2000" spc="-25" dirty="0">
                          <a:effectLst/>
                        </a:rPr>
                        <a:t>1°</a:t>
                      </a:r>
                      <a:endParaRPr lang="nl-BE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nl-BE" sz="2000" dirty="0">
                          <a:effectLst/>
                        </a:rPr>
                        <a:t>Beschrijving</a:t>
                      </a:r>
                      <a:r>
                        <a:rPr lang="nl-BE" sz="2000" spc="-55" dirty="0">
                          <a:effectLst/>
                        </a:rPr>
                        <a:t> </a:t>
                      </a:r>
                      <a:r>
                        <a:rPr lang="nl-BE" sz="2000" dirty="0">
                          <a:effectLst/>
                        </a:rPr>
                        <a:t>van</a:t>
                      </a:r>
                      <a:r>
                        <a:rPr lang="nl-BE" sz="2000" spc="-40" dirty="0">
                          <a:effectLst/>
                        </a:rPr>
                        <a:t> </a:t>
                      </a:r>
                      <a:r>
                        <a:rPr lang="nl-BE" sz="2000" dirty="0">
                          <a:effectLst/>
                        </a:rPr>
                        <a:t>de</a:t>
                      </a:r>
                      <a:r>
                        <a:rPr lang="nl-BE" sz="2000" spc="-40" dirty="0">
                          <a:effectLst/>
                        </a:rPr>
                        <a:t> </a:t>
                      </a:r>
                      <a:r>
                        <a:rPr lang="nl-BE" sz="2000" dirty="0">
                          <a:effectLst/>
                        </a:rPr>
                        <a:t>nagestreefde</a:t>
                      </a:r>
                      <a:r>
                        <a:rPr lang="nl-BE" sz="2000" spc="-25" dirty="0">
                          <a:effectLst/>
                        </a:rPr>
                        <a:t> </a:t>
                      </a:r>
                      <a:r>
                        <a:rPr lang="nl-BE" sz="2000" dirty="0">
                          <a:effectLst/>
                        </a:rPr>
                        <a:t>gemeenschappelijke</a:t>
                      </a:r>
                      <a:r>
                        <a:rPr lang="nl-BE" sz="2000" spc="-40" dirty="0">
                          <a:effectLst/>
                        </a:rPr>
                        <a:t> </a:t>
                      </a:r>
                      <a:r>
                        <a:rPr lang="nl-BE" sz="2000" spc="-10" dirty="0">
                          <a:effectLst/>
                        </a:rPr>
                        <a:t>doelstelling;</a:t>
                      </a:r>
                      <a:endParaRPr lang="nl-BE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099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nl-BE" sz="2000" spc="-25" dirty="0">
                          <a:effectLst/>
                        </a:rPr>
                        <a:t>2°</a:t>
                      </a:r>
                      <a:endParaRPr lang="nl-BE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nl-BE" sz="2000" dirty="0">
                          <a:effectLst/>
                        </a:rPr>
                        <a:t>Beschrijving</a:t>
                      </a:r>
                      <a:r>
                        <a:rPr lang="nl-BE" sz="2000" spc="135" dirty="0">
                          <a:effectLst/>
                        </a:rPr>
                        <a:t> </a:t>
                      </a:r>
                      <a:r>
                        <a:rPr lang="nl-BE" sz="2000" dirty="0">
                          <a:effectLst/>
                        </a:rPr>
                        <a:t>van</a:t>
                      </a:r>
                      <a:r>
                        <a:rPr lang="nl-BE" sz="2000" spc="145" dirty="0">
                          <a:effectLst/>
                        </a:rPr>
                        <a:t> </a:t>
                      </a:r>
                      <a:r>
                        <a:rPr lang="nl-BE" sz="2000" dirty="0">
                          <a:effectLst/>
                        </a:rPr>
                        <a:t>de</a:t>
                      </a:r>
                      <a:r>
                        <a:rPr lang="nl-BE" sz="2000" spc="155" dirty="0">
                          <a:effectLst/>
                        </a:rPr>
                        <a:t> </a:t>
                      </a:r>
                      <a:r>
                        <a:rPr lang="nl-BE" sz="2000" dirty="0">
                          <a:effectLst/>
                        </a:rPr>
                        <a:t>rollen</a:t>
                      </a:r>
                      <a:r>
                        <a:rPr lang="nl-BE" sz="2000" spc="135" dirty="0">
                          <a:effectLst/>
                        </a:rPr>
                        <a:t> </a:t>
                      </a:r>
                      <a:r>
                        <a:rPr lang="nl-BE" sz="2000" dirty="0">
                          <a:effectLst/>
                        </a:rPr>
                        <a:t>en</a:t>
                      </a:r>
                      <a:r>
                        <a:rPr lang="nl-BE" sz="2000" spc="150" dirty="0">
                          <a:effectLst/>
                        </a:rPr>
                        <a:t> </a:t>
                      </a:r>
                      <a:r>
                        <a:rPr lang="nl-BE" sz="2000" dirty="0">
                          <a:effectLst/>
                        </a:rPr>
                        <a:t>verplichtingen,</a:t>
                      </a:r>
                      <a:r>
                        <a:rPr lang="nl-BE" sz="2000" spc="150" dirty="0">
                          <a:effectLst/>
                        </a:rPr>
                        <a:t> </a:t>
                      </a:r>
                      <a:r>
                        <a:rPr lang="nl-BE" sz="2000" dirty="0">
                          <a:effectLst/>
                        </a:rPr>
                        <a:t>evenals</a:t>
                      </a:r>
                      <a:r>
                        <a:rPr lang="nl-BE" sz="2000" spc="155" dirty="0">
                          <a:effectLst/>
                        </a:rPr>
                        <a:t> </a:t>
                      </a:r>
                      <a:r>
                        <a:rPr lang="nl-BE" sz="2000" dirty="0">
                          <a:effectLst/>
                        </a:rPr>
                        <a:t>de</a:t>
                      </a:r>
                      <a:r>
                        <a:rPr lang="nl-BE" sz="2000" spc="150" dirty="0">
                          <a:effectLst/>
                        </a:rPr>
                        <a:t> </a:t>
                      </a:r>
                      <a:r>
                        <a:rPr lang="nl-BE" sz="2000" dirty="0">
                          <a:effectLst/>
                        </a:rPr>
                        <a:t>taakverdeling</a:t>
                      </a:r>
                      <a:r>
                        <a:rPr lang="nl-BE" sz="2000" spc="150" dirty="0">
                          <a:effectLst/>
                        </a:rPr>
                        <a:t> </a:t>
                      </a:r>
                      <a:r>
                        <a:rPr lang="nl-BE" sz="2000" dirty="0">
                          <a:effectLst/>
                        </a:rPr>
                        <a:t>in</a:t>
                      </a:r>
                      <a:r>
                        <a:rPr lang="nl-BE" sz="2000" spc="145" dirty="0">
                          <a:effectLst/>
                        </a:rPr>
                        <a:t> </a:t>
                      </a:r>
                      <a:r>
                        <a:rPr lang="nl-BE" sz="2000" dirty="0">
                          <a:effectLst/>
                        </a:rPr>
                        <a:t>het</a:t>
                      </a:r>
                      <a:r>
                        <a:rPr lang="nl-BE" sz="2000" spc="155" dirty="0">
                          <a:effectLst/>
                        </a:rPr>
                        <a:t> </a:t>
                      </a:r>
                      <a:r>
                        <a:rPr lang="nl-BE" sz="2000" dirty="0">
                          <a:effectLst/>
                        </a:rPr>
                        <a:t>kader</a:t>
                      </a:r>
                      <a:r>
                        <a:rPr lang="nl-BE" sz="2000" spc="150" dirty="0">
                          <a:effectLst/>
                        </a:rPr>
                        <a:t> </a:t>
                      </a:r>
                      <a:r>
                        <a:rPr lang="nl-BE" sz="2000" dirty="0">
                          <a:effectLst/>
                        </a:rPr>
                        <a:t>van</a:t>
                      </a:r>
                      <a:r>
                        <a:rPr lang="nl-BE" sz="2000" spc="150" dirty="0">
                          <a:effectLst/>
                        </a:rPr>
                        <a:t> </a:t>
                      </a:r>
                      <a:r>
                        <a:rPr lang="nl-BE" sz="2000" spc="-25" dirty="0" smtClean="0">
                          <a:effectLst/>
                        </a:rPr>
                        <a:t>de </a:t>
                      </a:r>
                      <a:r>
                        <a:rPr lang="nl-BE" sz="2000" spc="-10" dirty="0" smtClean="0">
                          <a:effectLst/>
                        </a:rPr>
                        <a:t>samenwerking</a:t>
                      </a:r>
                      <a:r>
                        <a:rPr lang="nl-BE" sz="2000" spc="-10" dirty="0">
                          <a:effectLst/>
                        </a:rPr>
                        <a:t>;</a:t>
                      </a:r>
                      <a:endParaRPr lang="nl-BE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18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nl-BE" sz="2000" spc="-25" dirty="0">
                          <a:effectLst/>
                        </a:rPr>
                        <a:t>3°</a:t>
                      </a:r>
                      <a:endParaRPr lang="nl-BE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nl-BE" sz="2000" dirty="0">
                          <a:effectLst/>
                        </a:rPr>
                        <a:t>Financiële/materiële</a:t>
                      </a:r>
                      <a:r>
                        <a:rPr lang="nl-BE" sz="2000" spc="-30" dirty="0">
                          <a:effectLst/>
                        </a:rPr>
                        <a:t> </a:t>
                      </a:r>
                      <a:r>
                        <a:rPr lang="nl-BE" sz="2000" dirty="0">
                          <a:effectLst/>
                        </a:rPr>
                        <a:t>bijdrage</a:t>
                      </a:r>
                      <a:r>
                        <a:rPr lang="nl-BE" sz="2000" spc="-20" dirty="0">
                          <a:effectLst/>
                        </a:rPr>
                        <a:t> </a:t>
                      </a:r>
                      <a:r>
                        <a:rPr lang="nl-BE" sz="2000" dirty="0">
                          <a:effectLst/>
                        </a:rPr>
                        <a:t>van</a:t>
                      </a:r>
                      <a:r>
                        <a:rPr lang="nl-BE" sz="2000" spc="-30" dirty="0">
                          <a:effectLst/>
                        </a:rPr>
                        <a:t> </a:t>
                      </a:r>
                      <a:r>
                        <a:rPr lang="nl-BE" sz="2000" dirty="0">
                          <a:effectLst/>
                        </a:rPr>
                        <a:t>elk</a:t>
                      </a:r>
                      <a:r>
                        <a:rPr lang="nl-BE" sz="2000" spc="-30" dirty="0">
                          <a:effectLst/>
                        </a:rPr>
                        <a:t> </a:t>
                      </a:r>
                      <a:r>
                        <a:rPr lang="nl-BE" sz="2000" dirty="0">
                          <a:effectLst/>
                        </a:rPr>
                        <a:t>van</a:t>
                      </a:r>
                      <a:r>
                        <a:rPr lang="nl-BE" sz="2000" spc="-25" dirty="0">
                          <a:effectLst/>
                        </a:rPr>
                        <a:t> </a:t>
                      </a:r>
                      <a:r>
                        <a:rPr lang="nl-BE" sz="2000" dirty="0">
                          <a:effectLst/>
                        </a:rPr>
                        <a:t>de</a:t>
                      </a:r>
                      <a:r>
                        <a:rPr lang="nl-BE" sz="2000" spc="-25" dirty="0">
                          <a:effectLst/>
                        </a:rPr>
                        <a:t> </a:t>
                      </a:r>
                      <a:r>
                        <a:rPr lang="nl-BE" sz="2000" spc="-10" dirty="0">
                          <a:effectLst/>
                        </a:rPr>
                        <a:t>partijen;</a:t>
                      </a:r>
                      <a:endParaRPr lang="nl-BE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18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nl-BE" sz="2000" spc="-25" dirty="0">
                          <a:effectLst/>
                        </a:rPr>
                        <a:t>4°</a:t>
                      </a:r>
                      <a:endParaRPr lang="nl-BE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nl-BE" sz="2000" dirty="0">
                          <a:effectLst/>
                        </a:rPr>
                        <a:t>Het</a:t>
                      </a:r>
                      <a:r>
                        <a:rPr lang="nl-BE" sz="2000" spc="-25" dirty="0">
                          <a:effectLst/>
                        </a:rPr>
                        <a:t> </a:t>
                      </a:r>
                      <a:r>
                        <a:rPr lang="nl-BE" sz="2000" dirty="0">
                          <a:effectLst/>
                        </a:rPr>
                        <a:t>totale</a:t>
                      </a:r>
                      <a:r>
                        <a:rPr lang="nl-BE" sz="2000" spc="-10" dirty="0">
                          <a:effectLst/>
                        </a:rPr>
                        <a:t> budget;</a:t>
                      </a:r>
                      <a:endParaRPr lang="nl-BE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250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 smtClean="0"/>
              <a:t>Praktisch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1"/>
          </p:nvPr>
        </p:nvSpPr>
        <p:spPr>
          <a:xfrm>
            <a:off x="42480" y="181478"/>
            <a:ext cx="347957" cy="1421082"/>
          </a:xfrm>
        </p:spPr>
        <p:txBody>
          <a:bodyPr/>
          <a:lstStyle/>
          <a:p>
            <a:r>
              <a:rPr lang="nl-BE" dirty="0" smtClean="0"/>
              <a:t>6. Praktisch</a:t>
            </a:r>
            <a:endParaRPr lang="nl-BE" dirty="0"/>
          </a:p>
        </p:txBody>
      </p:sp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696123"/>
              </p:ext>
            </p:extLst>
          </p:nvPr>
        </p:nvGraphicFramePr>
        <p:xfrm>
          <a:off x="1119850" y="719666"/>
          <a:ext cx="10842654" cy="96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3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8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6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95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83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bg1"/>
                          </a:solidFill>
                        </a:rPr>
                        <a:t>Indiening &amp; beoordeling</a:t>
                      </a:r>
                      <a:endParaRPr lang="nl-BE" sz="19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bg1"/>
                          </a:solidFill>
                        </a:rPr>
                        <a:t>Structurele </a:t>
                      </a:r>
                      <a:r>
                        <a:rPr lang="nl-BE" sz="1900" dirty="0" err="1" smtClean="0">
                          <a:solidFill>
                            <a:schemeClr val="bg1"/>
                          </a:solidFill>
                        </a:rPr>
                        <a:t>samenwerkings-overeenkomst</a:t>
                      </a:r>
                      <a:endParaRPr lang="nl-BE" sz="19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tx1"/>
                          </a:solidFill>
                        </a:rPr>
                        <a:t>Budget</a:t>
                      </a:r>
                      <a:endParaRPr lang="nl-BE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/>
                        <a:t>Financiële verantwoording</a:t>
                      </a:r>
                      <a:endParaRPr lang="nl-BE" sz="19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/>
                        <a:t>Morele verantwoording</a:t>
                      </a:r>
                      <a:endParaRPr lang="nl-BE" sz="19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/>
                        <a:t>ID</a:t>
                      </a:r>
                      <a:endParaRPr lang="nl-BE" sz="19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Afbeelding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4210" y="2228850"/>
            <a:ext cx="7513177" cy="123601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kstvak 10"/>
              <p:cNvSpPr txBox="1"/>
              <p:nvPr/>
            </p:nvSpPr>
            <p:spPr>
              <a:xfrm>
                <a:off x="1119848" y="2228850"/>
                <a:ext cx="8962710" cy="51706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nl-BE" sz="2000" dirty="0" smtClean="0"/>
                  <a:t>Budgetvoorstelling</a:t>
                </a: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nl-BE" sz="2000" dirty="0"/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nl-BE" sz="2000" dirty="0" smtClean="0"/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nl-BE" sz="2000" dirty="0" smtClean="0"/>
                  <a:t>Extra beheerskosten (of coördinatiekosten): </a:t>
                </a:r>
                <a14:m>
                  <m:oMath xmlns:m="http://schemas.openxmlformats.org/officeDocument/2006/math">
                    <m:r>
                      <a:rPr lang="nl-BE">
                        <a:latin typeface="Cambria Math" panose="02040503050406030204" pitchFamily="18" charset="0"/>
                      </a:rPr>
                      <m:t>(3</m:t>
                    </m:r>
                    <m:r>
                      <a:rPr lang="nl-BE" i="1">
                        <a:latin typeface="Cambria Math" panose="02040503050406030204" pitchFamily="18" charset="0"/>
                      </a:rPr>
                      <m:t>∗</m:t>
                    </m:r>
                    <m:rad>
                      <m:radPr>
                        <m:degHide m:val="on"/>
                        <m:ctrlPr>
                          <a:rPr lang="nl-B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sty m:val="p"/>
                          </m:rPr>
                          <a:rPr lang="nl-BE">
                            <a:latin typeface="Cambria Math" panose="02040503050406030204" pitchFamily="18" charset="0"/>
                          </a:rPr>
                          <m:t>A</m:t>
                        </m:r>
                      </m:e>
                    </m:rad>
                    <m:r>
                      <a:rPr lang="nl-BE">
                        <a:latin typeface="Cambria Math" panose="02040503050406030204" pitchFamily="18" charset="0"/>
                      </a:rPr>
                      <m:t>)</m:t>
                    </m:r>
                    <m:r>
                      <a:rPr lang="nl-BE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nl-BE"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endParaRPr lang="nl-BE" sz="2000" b="1" dirty="0" smtClean="0"/>
              </a:p>
              <a:p>
                <a:pPr>
                  <a:lnSpc>
                    <a:spcPct val="150000"/>
                  </a:lnSpc>
                </a:pPr>
                <a:endParaRPr lang="nl-BE" sz="2000" b="1" dirty="0"/>
              </a:p>
              <a:p>
                <a:pPr>
                  <a:lnSpc>
                    <a:spcPct val="150000"/>
                  </a:lnSpc>
                </a:pPr>
                <a:r>
                  <a:rPr lang="nl-BE" sz="2000" b="1" dirty="0" smtClean="0"/>
                  <a:t>	</a:t>
                </a:r>
              </a:p>
              <a:p>
                <a:pPr>
                  <a:lnSpc>
                    <a:spcPct val="150000"/>
                  </a:lnSpc>
                </a:pPr>
                <a:r>
                  <a:rPr lang="nl-BE" sz="2000" b="1" dirty="0"/>
                  <a:t>	</a:t>
                </a:r>
                <a:endParaRPr lang="nl-BE" sz="2000" b="1" dirty="0" smtClean="0"/>
              </a:p>
              <a:p>
                <a:pPr>
                  <a:lnSpc>
                    <a:spcPct val="150000"/>
                  </a:lnSpc>
                </a:pPr>
                <a:r>
                  <a:rPr lang="nl-BE" sz="2000" b="1" dirty="0"/>
                  <a:t>	</a:t>
                </a:r>
                <a:r>
                  <a:rPr lang="nl-BE" sz="2000" b="1" dirty="0" smtClean="0"/>
                  <a:t>*NIEUW* 	</a:t>
                </a:r>
                <a:r>
                  <a:rPr lang="nl-BE" sz="2000" dirty="0" smtClean="0"/>
                  <a:t>min. EUR 110.000 / jaar / programma</a:t>
                </a:r>
              </a:p>
              <a:p>
                <a:pPr>
                  <a:lnSpc>
                    <a:spcPct val="150000"/>
                  </a:lnSpc>
                </a:pPr>
                <a:r>
                  <a:rPr lang="nl-BE" sz="2000" dirty="0"/>
                  <a:t>	</a:t>
                </a:r>
                <a:r>
                  <a:rPr lang="nl-BE" sz="2000" dirty="0" smtClean="0"/>
                  <a:t>		óók na fusie of groepering (voor 1 programmacyclus)</a:t>
                </a:r>
              </a:p>
              <a:p>
                <a:pPr>
                  <a:lnSpc>
                    <a:spcPct val="150000"/>
                  </a:lnSpc>
                </a:pPr>
                <a:r>
                  <a:rPr lang="nl-BE" sz="2000" dirty="0"/>
                  <a:t>	</a:t>
                </a:r>
                <a:endParaRPr lang="nl-BE" sz="2000" dirty="0" smtClean="0"/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nl-BE" sz="2000" dirty="0"/>
              </a:p>
            </p:txBody>
          </p:sp>
        </mc:Choice>
        <mc:Fallback xmlns="">
          <p:sp>
            <p:nvSpPr>
              <p:cNvPr id="11" name="Tekstvak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9848" y="2228850"/>
                <a:ext cx="8962710" cy="5170646"/>
              </a:xfrm>
              <a:prstGeom prst="rect">
                <a:avLst/>
              </a:prstGeom>
              <a:blipFill>
                <a:blip r:embed="rId3"/>
                <a:stretch>
                  <a:fillRect l="-612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519691"/>
              </p:ext>
            </p:extLst>
          </p:nvPr>
        </p:nvGraphicFramePr>
        <p:xfrm>
          <a:off x="7944592" y="3457078"/>
          <a:ext cx="3906982" cy="1755648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1796442">
                  <a:extLst>
                    <a:ext uri="{9D8B030D-6E8A-4147-A177-3AD203B41FA5}">
                      <a16:colId xmlns:a16="http://schemas.microsoft.com/office/drawing/2014/main" val="2790306053"/>
                    </a:ext>
                  </a:extLst>
                </a:gridCol>
                <a:gridCol w="2110540">
                  <a:extLst>
                    <a:ext uri="{9D8B030D-6E8A-4147-A177-3AD203B41FA5}">
                      <a16:colId xmlns:a16="http://schemas.microsoft.com/office/drawing/2014/main" val="158856539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457200" indent="-2286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BE" sz="1200" dirty="0" smtClean="0">
                          <a:effectLst/>
                        </a:rPr>
                        <a:t># </a:t>
                      </a:r>
                      <a:r>
                        <a:rPr lang="fr-BE" sz="1200" dirty="0" err="1">
                          <a:effectLst/>
                        </a:rPr>
                        <a:t>deelnemende</a:t>
                      </a:r>
                      <a:r>
                        <a:rPr lang="fr-BE" sz="1200" dirty="0">
                          <a:effectLst/>
                        </a:rPr>
                        <a:t> </a:t>
                      </a:r>
                      <a:r>
                        <a:rPr lang="fr-BE" sz="1200" dirty="0" err="1">
                          <a:effectLst/>
                        </a:rPr>
                        <a:t>actoren</a:t>
                      </a:r>
                      <a:endParaRPr lang="nl-BE" sz="1200" i="1" dirty="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indent="-2286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BE" sz="1200">
                          <a:effectLst/>
                        </a:rPr>
                        <a:t>Extra beheerskost of coördinatiekost</a:t>
                      </a:r>
                      <a:endParaRPr lang="nl-BE" sz="1200" i="1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121710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indent="-2286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BE" sz="1200" dirty="0">
                          <a:effectLst/>
                        </a:rPr>
                        <a:t>2</a:t>
                      </a:r>
                      <a:endParaRPr lang="nl-BE" sz="1200" i="1" dirty="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96925" inden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BE" sz="1200" dirty="0">
                          <a:effectLst/>
                        </a:rPr>
                        <a:t>1,24 %</a:t>
                      </a:r>
                      <a:endParaRPr lang="nl-BE" sz="1200" i="1" dirty="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326100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indent="-2286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BE" sz="1200" dirty="0">
                          <a:effectLst/>
                        </a:rPr>
                        <a:t>3</a:t>
                      </a:r>
                      <a:endParaRPr lang="nl-BE" sz="1200" i="1" dirty="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96925" inden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BE" sz="1200" dirty="0">
                          <a:effectLst/>
                        </a:rPr>
                        <a:t>2,20 %</a:t>
                      </a:r>
                      <a:endParaRPr lang="nl-BE" sz="1200" i="1" dirty="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892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indent="-2286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BE" sz="1200">
                          <a:effectLst/>
                        </a:rPr>
                        <a:t>4</a:t>
                      </a:r>
                      <a:endParaRPr lang="nl-BE" sz="1200" i="1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96925" indent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B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3,00 %</a:t>
                      </a:r>
                      <a:endParaRPr lang="nl-B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508255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indent="-2286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BE" sz="1200">
                          <a:effectLst/>
                        </a:rPr>
                        <a:t>5</a:t>
                      </a:r>
                      <a:endParaRPr lang="nl-BE" sz="1200" i="1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96925" indent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B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3,71 %</a:t>
                      </a:r>
                      <a:endParaRPr lang="nl-B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134803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indent="-2286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BE" sz="1200">
                          <a:effectLst/>
                        </a:rPr>
                        <a:t>6</a:t>
                      </a:r>
                      <a:endParaRPr lang="nl-BE" sz="1200" i="1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96925" indent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B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4,35 %</a:t>
                      </a:r>
                      <a:endParaRPr lang="nl-B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72289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indent="-22860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BE" sz="1200">
                          <a:effectLst/>
                        </a:rPr>
                        <a:t>&gt; 6</a:t>
                      </a:r>
                      <a:endParaRPr lang="nl-BE" sz="1200" i="1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96925" indent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B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4,50 % (plafond)</a:t>
                      </a:r>
                      <a:endParaRPr lang="nl-B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789788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330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 smtClean="0"/>
              <a:t>Praktisch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1"/>
          </p:nvPr>
        </p:nvSpPr>
        <p:spPr>
          <a:xfrm>
            <a:off x="42480" y="181478"/>
            <a:ext cx="347957" cy="1421082"/>
          </a:xfrm>
        </p:spPr>
        <p:txBody>
          <a:bodyPr/>
          <a:lstStyle/>
          <a:p>
            <a:r>
              <a:rPr lang="nl-BE" dirty="0" smtClean="0"/>
              <a:t>6. Praktisch</a:t>
            </a:r>
            <a:endParaRPr lang="nl-BE" dirty="0"/>
          </a:p>
        </p:txBody>
      </p:sp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838788"/>
              </p:ext>
            </p:extLst>
          </p:nvPr>
        </p:nvGraphicFramePr>
        <p:xfrm>
          <a:off x="1119850" y="719666"/>
          <a:ext cx="10842654" cy="96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3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8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6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95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83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bg1"/>
                          </a:solidFill>
                        </a:rPr>
                        <a:t>Indiening &amp; beoordeling</a:t>
                      </a:r>
                      <a:endParaRPr lang="nl-BE" sz="19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bg1"/>
                          </a:solidFill>
                        </a:rPr>
                        <a:t>Structurele </a:t>
                      </a:r>
                      <a:r>
                        <a:rPr lang="nl-BE" sz="1900" dirty="0" err="1" smtClean="0">
                          <a:solidFill>
                            <a:schemeClr val="bg1"/>
                          </a:solidFill>
                        </a:rPr>
                        <a:t>samenwerkings-overeenkomst</a:t>
                      </a:r>
                      <a:endParaRPr lang="nl-BE" sz="19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tx1"/>
                          </a:solidFill>
                        </a:rPr>
                        <a:t>Budget</a:t>
                      </a:r>
                      <a:endParaRPr lang="nl-BE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/>
                        <a:t>Financiële verantwoording</a:t>
                      </a:r>
                      <a:endParaRPr lang="nl-BE" sz="19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/>
                        <a:t>Morele verantwoording</a:t>
                      </a:r>
                      <a:endParaRPr lang="nl-BE" sz="19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/>
                        <a:t>ID</a:t>
                      </a:r>
                      <a:endParaRPr lang="nl-BE" sz="19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Afbeelding 7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880552" y="2279014"/>
            <a:ext cx="8577898" cy="419798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1119848" y="1909682"/>
            <a:ext cx="31277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dirty="0" smtClean="0"/>
              <a:t>1 MB (ministerieel besluit)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04459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1"/>
          </p:nvPr>
        </p:nvSpPr>
        <p:spPr>
          <a:xfrm>
            <a:off x="790979" y="146932"/>
            <a:ext cx="7168798" cy="5939075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nl-BE" sz="1800" b="1" dirty="0"/>
              <a:t>Waarom?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nl-BE" sz="1800" b="1" dirty="0"/>
              <a:t>Risico’s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nl-BE" sz="1800" b="1" dirty="0"/>
              <a:t>Wie?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nl-BE" sz="1800" b="1" dirty="0"/>
              <a:t>Regelgeving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nl-BE" sz="1800" b="1" dirty="0"/>
              <a:t>Opbouw v/e </a:t>
            </a:r>
            <a:r>
              <a:rPr lang="nl-BE" sz="1800" b="1" dirty="0" smtClean="0"/>
              <a:t>gemeenschappelijk programma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nl-BE" sz="1800" b="1" dirty="0" smtClean="0"/>
              <a:t>Praktisch</a:t>
            </a:r>
            <a:endParaRPr lang="nl-BE" sz="1800" b="1" dirty="0"/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nl-BE" sz="1800" b="1" dirty="0"/>
              <a:t>Financiële ondersteuning </a:t>
            </a:r>
            <a:r>
              <a:rPr lang="nl-BE" sz="1800" b="1" dirty="0" smtClean="0"/>
              <a:t>federaties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nl-BE" sz="1800" b="1" dirty="0" smtClean="0"/>
              <a:t>Archief op website</a:t>
            </a:r>
            <a:endParaRPr lang="nl-BE" sz="1800" b="1" dirty="0"/>
          </a:p>
          <a:p>
            <a:endParaRPr lang="nl-B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1222799" y="845680"/>
            <a:ext cx="1603104" cy="332399"/>
          </a:xfrm>
        </p:spPr>
        <p:txBody>
          <a:bodyPr/>
          <a:lstStyle/>
          <a:p>
            <a:r>
              <a:rPr lang="nl-BE" dirty="0" smtClean="0"/>
              <a:t>INHOUD</a:t>
            </a:r>
            <a:endParaRPr lang="nl-BE" dirty="0"/>
          </a:p>
        </p:txBody>
      </p:sp>
      <p:cxnSp>
        <p:nvCxnSpPr>
          <p:cNvPr id="8" name="Rechte verbindingslijn 7"/>
          <p:cNvCxnSpPr/>
          <p:nvPr/>
        </p:nvCxnSpPr>
        <p:spPr>
          <a:xfrm>
            <a:off x="1222799" y="1903751"/>
            <a:ext cx="67369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9"/>
          <p:cNvCxnSpPr/>
          <p:nvPr/>
        </p:nvCxnSpPr>
        <p:spPr>
          <a:xfrm>
            <a:off x="1222799" y="2460885"/>
            <a:ext cx="67369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Rechte verbindingslijn 10"/>
          <p:cNvCxnSpPr/>
          <p:nvPr/>
        </p:nvCxnSpPr>
        <p:spPr>
          <a:xfrm>
            <a:off x="1222799" y="3033010"/>
            <a:ext cx="67369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1"/>
          <p:cNvCxnSpPr/>
          <p:nvPr/>
        </p:nvCxnSpPr>
        <p:spPr>
          <a:xfrm>
            <a:off x="1222799" y="3605134"/>
            <a:ext cx="67369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echte verbindingslijn 12"/>
          <p:cNvCxnSpPr/>
          <p:nvPr/>
        </p:nvCxnSpPr>
        <p:spPr>
          <a:xfrm>
            <a:off x="1222799" y="4162268"/>
            <a:ext cx="67369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Rechte verbindingslijn 13"/>
          <p:cNvCxnSpPr/>
          <p:nvPr/>
        </p:nvCxnSpPr>
        <p:spPr>
          <a:xfrm>
            <a:off x="1222799" y="4734392"/>
            <a:ext cx="67369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Rechte verbindingslijn 14"/>
          <p:cNvCxnSpPr/>
          <p:nvPr/>
        </p:nvCxnSpPr>
        <p:spPr>
          <a:xfrm>
            <a:off x="1222799" y="5306517"/>
            <a:ext cx="67369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15"/>
          <p:cNvCxnSpPr/>
          <p:nvPr/>
        </p:nvCxnSpPr>
        <p:spPr>
          <a:xfrm>
            <a:off x="1222799" y="5893631"/>
            <a:ext cx="67369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641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 smtClean="0"/>
              <a:t>Praktisch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1"/>
          </p:nvPr>
        </p:nvSpPr>
        <p:spPr>
          <a:xfrm>
            <a:off x="42480" y="181478"/>
            <a:ext cx="347957" cy="1421082"/>
          </a:xfrm>
        </p:spPr>
        <p:txBody>
          <a:bodyPr/>
          <a:lstStyle/>
          <a:p>
            <a:r>
              <a:rPr lang="nl-BE" dirty="0" smtClean="0"/>
              <a:t>6. Praktisch</a:t>
            </a:r>
            <a:endParaRPr lang="nl-BE" dirty="0"/>
          </a:p>
        </p:txBody>
      </p:sp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1699472"/>
              </p:ext>
            </p:extLst>
          </p:nvPr>
        </p:nvGraphicFramePr>
        <p:xfrm>
          <a:off x="1119850" y="719666"/>
          <a:ext cx="10842654" cy="96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3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8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6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95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83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bg1"/>
                          </a:solidFill>
                        </a:rPr>
                        <a:t>Indiening &amp; beoordeling</a:t>
                      </a:r>
                      <a:endParaRPr lang="nl-BE" sz="19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bg1"/>
                          </a:solidFill>
                        </a:rPr>
                        <a:t>Structurele </a:t>
                      </a:r>
                      <a:r>
                        <a:rPr lang="nl-BE" sz="1900" dirty="0" err="1" smtClean="0">
                          <a:solidFill>
                            <a:schemeClr val="bg1"/>
                          </a:solidFill>
                        </a:rPr>
                        <a:t>samenwerkings-overeenkomst</a:t>
                      </a:r>
                      <a:endParaRPr lang="nl-BE" sz="19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tx1"/>
                          </a:solidFill>
                        </a:rPr>
                        <a:t>Budget</a:t>
                      </a:r>
                      <a:endParaRPr lang="nl-BE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/>
                        <a:t>Financiële verantwoording</a:t>
                      </a:r>
                      <a:endParaRPr lang="nl-BE" sz="19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/>
                        <a:t>Morele verantwoording</a:t>
                      </a:r>
                      <a:endParaRPr lang="nl-BE" sz="19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/>
                        <a:t>ID</a:t>
                      </a:r>
                      <a:endParaRPr lang="nl-BE" sz="19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kstvak 3"/>
          <p:cNvSpPr txBox="1"/>
          <p:nvPr/>
        </p:nvSpPr>
        <p:spPr>
          <a:xfrm>
            <a:off x="1119848" y="1909682"/>
            <a:ext cx="9847568" cy="40626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sz="2000" dirty="0" smtClean="0"/>
              <a:t>Budgetaanpassingen door elke organisatie apart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BE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sz="2000" dirty="0" smtClean="0"/>
              <a:t>Overdrachten &amp; kostenverdeling</a:t>
            </a:r>
          </a:p>
          <a:p>
            <a:r>
              <a:rPr lang="nl-BE" sz="2000" dirty="0"/>
              <a:t>	</a:t>
            </a:r>
            <a:r>
              <a:rPr lang="nl-BE" sz="2000" dirty="0" smtClean="0">
                <a:sym typeface="Wingdings" panose="05000000000000000000" pitchFamily="2" charset="2"/>
              </a:rPr>
              <a:t> Neem het mechanisme op in de structurele samenwerkingsovereenkomst!</a:t>
            </a:r>
          </a:p>
          <a:p>
            <a:endParaRPr lang="nl-BE" sz="2000" dirty="0" smtClean="0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sz="2000" dirty="0" smtClean="0">
                <a:sym typeface="Wingdings" panose="05000000000000000000" pitchFamily="2" charset="2"/>
              </a:rPr>
              <a:t>BTW ( </a:t>
            </a:r>
            <a:r>
              <a:rPr lang="nl-BE" sz="2000" i="1" dirty="0"/>
              <a:t>Zelfstandige Groepering van </a:t>
            </a:r>
            <a:r>
              <a:rPr lang="nl-BE" sz="2000" i="1" dirty="0" smtClean="0"/>
              <a:t>Personen?)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BE" sz="2000" i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sz="2000" dirty="0" smtClean="0"/>
              <a:t>Gedeeld personeel</a:t>
            </a:r>
          </a:p>
          <a:p>
            <a:pPr lvl="2"/>
            <a:r>
              <a:rPr lang="nl-NL" sz="2000" dirty="0" smtClean="0"/>
              <a:t>Optie </a:t>
            </a:r>
            <a:r>
              <a:rPr lang="nl-NL" sz="2000" dirty="0"/>
              <a:t>1: overeenkomst tussen organisaties met instructiebeding</a:t>
            </a:r>
            <a:endParaRPr lang="nl-BE" sz="2000" dirty="0"/>
          </a:p>
          <a:p>
            <a:pPr lvl="2"/>
            <a:r>
              <a:rPr lang="nl-NL" sz="2000" dirty="0" smtClean="0"/>
              <a:t>Optie </a:t>
            </a:r>
            <a:r>
              <a:rPr lang="nl-NL" sz="2000" dirty="0"/>
              <a:t>2: toegelaten terbeschikkingstelling</a:t>
            </a:r>
            <a:endParaRPr lang="nl-BE" sz="2000" dirty="0"/>
          </a:p>
          <a:p>
            <a:pPr lvl="2"/>
            <a:r>
              <a:rPr lang="nl-NL" sz="2000" dirty="0" smtClean="0"/>
              <a:t>Optie </a:t>
            </a:r>
            <a:r>
              <a:rPr lang="nl-NL" sz="2000" dirty="0"/>
              <a:t>3: </a:t>
            </a:r>
            <a:r>
              <a:rPr lang="nl-BE" sz="2000" dirty="0" err="1"/>
              <a:t>multi</a:t>
            </a:r>
            <a:r>
              <a:rPr lang="nl-BE" sz="2000" dirty="0"/>
              <a:t>-werkgeversovereenkomst/globale arbeidsovereenkomst</a:t>
            </a:r>
          </a:p>
          <a:p>
            <a:pPr lvl="2"/>
            <a:r>
              <a:rPr lang="nl-NL" sz="2000" dirty="0" smtClean="0"/>
              <a:t>Optie </a:t>
            </a:r>
            <a:r>
              <a:rPr lang="nl-NL" sz="2000" dirty="0"/>
              <a:t>4: werkgeversgroepering</a:t>
            </a:r>
            <a:endParaRPr lang="nl-BE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3467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 smtClean="0"/>
              <a:t>Praktisch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1"/>
          </p:nvPr>
        </p:nvSpPr>
        <p:spPr>
          <a:xfrm>
            <a:off x="42480" y="181478"/>
            <a:ext cx="347957" cy="1421082"/>
          </a:xfrm>
        </p:spPr>
        <p:txBody>
          <a:bodyPr/>
          <a:lstStyle/>
          <a:p>
            <a:r>
              <a:rPr lang="nl-BE" dirty="0" smtClean="0"/>
              <a:t>6. Praktisch</a:t>
            </a:r>
            <a:endParaRPr lang="nl-BE" dirty="0"/>
          </a:p>
        </p:txBody>
      </p:sp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099642"/>
              </p:ext>
            </p:extLst>
          </p:nvPr>
        </p:nvGraphicFramePr>
        <p:xfrm>
          <a:off x="1119850" y="719666"/>
          <a:ext cx="10842654" cy="96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3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8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6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95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83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bg1"/>
                          </a:solidFill>
                        </a:rPr>
                        <a:t>Indiening &amp; beoordeling</a:t>
                      </a:r>
                      <a:endParaRPr lang="nl-BE" sz="19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bg1"/>
                          </a:solidFill>
                        </a:rPr>
                        <a:t>Structurele </a:t>
                      </a:r>
                      <a:r>
                        <a:rPr lang="nl-BE" sz="1900" dirty="0" err="1" smtClean="0">
                          <a:solidFill>
                            <a:schemeClr val="bg1"/>
                          </a:solidFill>
                        </a:rPr>
                        <a:t>samenwerkings-overeenkomst</a:t>
                      </a:r>
                      <a:endParaRPr lang="nl-BE" sz="19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bg1"/>
                          </a:solidFill>
                        </a:rPr>
                        <a:t>Budget</a:t>
                      </a:r>
                      <a:endParaRPr lang="nl-BE" sz="19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tx1"/>
                          </a:solidFill>
                        </a:rPr>
                        <a:t>Financiële verantwoording</a:t>
                      </a:r>
                      <a:endParaRPr lang="nl-BE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/>
                        <a:t>Morele verantwoording</a:t>
                      </a:r>
                      <a:endParaRPr lang="nl-BE" sz="19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/>
                        <a:t>ID</a:t>
                      </a:r>
                      <a:endParaRPr lang="nl-BE" sz="19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kstvak 3"/>
          <p:cNvSpPr txBox="1"/>
          <p:nvPr/>
        </p:nvSpPr>
        <p:spPr>
          <a:xfrm>
            <a:off x="6541176" y="1985882"/>
            <a:ext cx="3605474" cy="17915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nl-BE" sz="2000" dirty="0" smtClean="0"/>
              <a:t>Aparte verantwoording…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nl-BE" sz="2000" dirty="0" smtClean="0"/>
              <a:t>… dus ook aparte controles</a:t>
            </a:r>
            <a:endParaRPr lang="nl-BE" sz="2000" dirty="0"/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049969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 smtClean="0"/>
              <a:t>Praktisch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1"/>
          </p:nvPr>
        </p:nvSpPr>
        <p:spPr>
          <a:xfrm>
            <a:off x="42480" y="181478"/>
            <a:ext cx="347957" cy="1421082"/>
          </a:xfrm>
        </p:spPr>
        <p:txBody>
          <a:bodyPr/>
          <a:lstStyle/>
          <a:p>
            <a:r>
              <a:rPr lang="nl-BE" dirty="0" smtClean="0"/>
              <a:t>6. Praktisch</a:t>
            </a:r>
            <a:endParaRPr lang="nl-BE" dirty="0"/>
          </a:p>
        </p:txBody>
      </p:sp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249233"/>
              </p:ext>
            </p:extLst>
          </p:nvPr>
        </p:nvGraphicFramePr>
        <p:xfrm>
          <a:off x="1119850" y="719666"/>
          <a:ext cx="10842654" cy="96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3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8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6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95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83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bg1"/>
                          </a:solidFill>
                        </a:rPr>
                        <a:t>Indiening &amp; beoordeling</a:t>
                      </a:r>
                      <a:endParaRPr lang="nl-BE" sz="19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bg1"/>
                          </a:solidFill>
                        </a:rPr>
                        <a:t>Structurele </a:t>
                      </a:r>
                      <a:r>
                        <a:rPr lang="nl-BE" sz="1900" dirty="0" err="1" smtClean="0">
                          <a:solidFill>
                            <a:schemeClr val="bg1"/>
                          </a:solidFill>
                        </a:rPr>
                        <a:t>samenwerkings-overeenkomst</a:t>
                      </a:r>
                      <a:endParaRPr lang="nl-BE" sz="19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bg1"/>
                          </a:solidFill>
                        </a:rPr>
                        <a:t>Budget</a:t>
                      </a:r>
                      <a:endParaRPr lang="nl-BE" sz="19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bg1"/>
                          </a:solidFill>
                        </a:rPr>
                        <a:t>Financiële verantwoording</a:t>
                      </a:r>
                      <a:endParaRPr lang="nl-BE" sz="19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tx1"/>
                          </a:solidFill>
                        </a:rPr>
                        <a:t>Morele verantwoording</a:t>
                      </a:r>
                      <a:endParaRPr lang="nl-BE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/>
                        <a:t>ID</a:t>
                      </a:r>
                      <a:endParaRPr lang="nl-BE" sz="19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kstvak 3"/>
          <p:cNvSpPr txBox="1"/>
          <p:nvPr/>
        </p:nvSpPr>
        <p:spPr>
          <a:xfrm>
            <a:off x="6541176" y="1775507"/>
            <a:ext cx="5400837" cy="5570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nl-BE" sz="2000" b="1" dirty="0" smtClean="0"/>
              <a:t>IATI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nl-BE" sz="2000" b="1" dirty="0" smtClean="0"/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nl-BE" sz="2000" b="1" dirty="0" err="1" smtClean="0"/>
              <a:t>Performantiescores</a:t>
            </a:r>
            <a:r>
              <a:rPr lang="nl-BE" sz="2000" b="1" dirty="0" smtClean="0"/>
              <a:t> en geleerde lessen: </a:t>
            </a:r>
          </a:p>
          <a:p>
            <a:pPr marL="800100" lvl="1" indent="-34290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nl-BE" sz="2000" dirty="0" smtClean="0"/>
              <a:t>1 verslag </a:t>
            </a:r>
          </a:p>
          <a:p>
            <a:pPr marL="800100" lvl="1" indent="-342900">
              <a:lnSpc>
                <a:spcPct val="200000"/>
              </a:lnSpc>
              <a:buFont typeface="Courier New" panose="02070309020205020404" pitchFamily="49" charset="0"/>
              <a:buChar char="o"/>
            </a:pPr>
            <a:endParaRPr lang="nl-BE" sz="2000" dirty="0" smtClean="0"/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nl-BE" sz="2000" b="1" dirty="0" smtClean="0"/>
              <a:t>Evaluaties </a:t>
            </a:r>
            <a:r>
              <a:rPr lang="nl-BE" sz="2000" b="1" dirty="0" smtClean="0">
                <a:sym typeface="Wingdings" panose="05000000000000000000" pitchFamily="2" charset="2"/>
              </a:rPr>
              <a:t> evaluatieplan</a:t>
            </a:r>
            <a:endParaRPr lang="nl-BE" sz="2000" b="1" dirty="0">
              <a:sym typeface="Wingdings" panose="05000000000000000000" pitchFamily="2" charset="2"/>
            </a:endParaRPr>
          </a:p>
          <a:p>
            <a:pPr marL="800100" lvl="1" indent="-34290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nl-BE" sz="2000" dirty="0" smtClean="0">
                <a:sym typeface="Wingdings" panose="05000000000000000000" pitchFamily="2" charset="2"/>
              </a:rPr>
              <a:t>Gemeenschappelijk?</a:t>
            </a:r>
          </a:p>
          <a:p>
            <a:pPr marL="800100" lvl="1" indent="-34290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nl-BE" sz="2000" dirty="0" smtClean="0">
                <a:sym typeface="Wingdings" panose="05000000000000000000" pitchFamily="2" charset="2"/>
              </a:rPr>
              <a:t>DBE?</a:t>
            </a:r>
            <a:endParaRPr lang="nl-BE" sz="2000" dirty="0"/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269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 smtClean="0"/>
              <a:t>Praktisch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1"/>
          </p:nvPr>
        </p:nvSpPr>
        <p:spPr>
          <a:xfrm>
            <a:off x="42480" y="181478"/>
            <a:ext cx="347957" cy="1421082"/>
          </a:xfrm>
        </p:spPr>
        <p:txBody>
          <a:bodyPr/>
          <a:lstStyle/>
          <a:p>
            <a:r>
              <a:rPr lang="nl-BE" dirty="0" smtClean="0"/>
              <a:t>6. Praktisch</a:t>
            </a:r>
            <a:endParaRPr lang="nl-BE" dirty="0"/>
          </a:p>
        </p:txBody>
      </p:sp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398731"/>
              </p:ext>
            </p:extLst>
          </p:nvPr>
        </p:nvGraphicFramePr>
        <p:xfrm>
          <a:off x="1119850" y="719666"/>
          <a:ext cx="10842654" cy="96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3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8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6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95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83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bg1"/>
                          </a:solidFill>
                        </a:rPr>
                        <a:t>Indiening &amp; beoordeling</a:t>
                      </a:r>
                      <a:endParaRPr lang="nl-BE" sz="19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bg1"/>
                          </a:solidFill>
                        </a:rPr>
                        <a:t>Structurele </a:t>
                      </a:r>
                      <a:r>
                        <a:rPr lang="nl-BE" sz="1900" dirty="0" err="1" smtClean="0">
                          <a:solidFill>
                            <a:schemeClr val="bg1"/>
                          </a:solidFill>
                        </a:rPr>
                        <a:t>samenwerkings-overeenkomst</a:t>
                      </a:r>
                      <a:endParaRPr lang="nl-BE" sz="19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bg1"/>
                          </a:solidFill>
                        </a:rPr>
                        <a:t>Budget</a:t>
                      </a:r>
                      <a:endParaRPr lang="nl-BE" sz="19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bg1"/>
                          </a:solidFill>
                        </a:rPr>
                        <a:t>Financiële verantwoording</a:t>
                      </a:r>
                      <a:endParaRPr lang="nl-BE" sz="19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bg1"/>
                          </a:solidFill>
                        </a:rPr>
                        <a:t>Morele verantwoording</a:t>
                      </a:r>
                      <a:endParaRPr lang="nl-BE" sz="19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 smtClean="0">
                          <a:solidFill>
                            <a:schemeClr val="tx1"/>
                          </a:solidFill>
                        </a:rPr>
                        <a:t>ID</a:t>
                      </a:r>
                      <a:endParaRPr lang="nl-BE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kstvak 3"/>
          <p:cNvSpPr txBox="1"/>
          <p:nvPr/>
        </p:nvSpPr>
        <p:spPr>
          <a:xfrm>
            <a:off x="8456416" y="2270807"/>
            <a:ext cx="3506088" cy="6124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nl-BE" sz="2000" dirty="0" smtClean="0"/>
              <a:t>1 gemeenschappelijke (liefst)</a:t>
            </a:r>
            <a:endParaRPr lang="nl-BE" sz="2000" dirty="0"/>
          </a:p>
        </p:txBody>
      </p:sp>
      <p:cxnSp>
        <p:nvCxnSpPr>
          <p:cNvPr id="7" name="Rechte verbindingslijn met pijl 6"/>
          <p:cNvCxnSpPr/>
          <p:nvPr/>
        </p:nvCxnSpPr>
        <p:spPr>
          <a:xfrm>
            <a:off x="10972800" y="1199726"/>
            <a:ext cx="0" cy="112437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000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1"/>
          </p:nvPr>
        </p:nvSpPr>
        <p:spPr>
          <a:xfrm>
            <a:off x="790979" y="146932"/>
            <a:ext cx="7168798" cy="5939075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nl-BE" sz="1800" b="1" dirty="0"/>
              <a:t>Waarom?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nl-BE" sz="1800" b="1" dirty="0"/>
              <a:t>Risico’s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nl-BE" sz="1800" b="1" dirty="0"/>
              <a:t>Wie?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nl-BE" sz="1800" b="1" dirty="0"/>
              <a:t>Regelgeving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nl-BE" sz="1800" b="1" dirty="0"/>
              <a:t>Opbouw v/e </a:t>
            </a:r>
            <a:r>
              <a:rPr lang="nl-BE" sz="1800" b="1" dirty="0" smtClean="0"/>
              <a:t>gemeenschappelijk programma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nl-BE" sz="1800" b="1" dirty="0" smtClean="0"/>
              <a:t>Praktisch</a:t>
            </a:r>
            <a:endParaRPr lang="nl-BE" sz="1800" b="1" dirty="0"/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nl-BE" sz="1800" b="1" dirty="0"/>
              <a:t>Financiële ondersteuning </a:t>
            </a:r>
            <a:r>
              <a:rPr lang="nl-BE" sz="1800" b="1" dirty="0" smtClean="0"/>
              <a:t>federaties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nl-BE" sz="1800" b="1" dirty="0" smtClean="0"/>
              <a:t>Archief op website</a:t>
            </a:r>
            <a:endParaRPr lang="nl-BE" sz="1800" b="1" dirty="0"/>
          </a:p>
          <a:p>
            <a:endParaRPr lang="nl-B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1222799" y="845680"/>
            <a:ext cx="1603104" cy="332399"/>
          </a:xfrm>
        </p:spPr>
        <p:txBody>
          <a:bodyPr/>
          <a:lstStyle/>
          <a:p>
            <a:r>
              <a:rPr lang="nl-BE" dirty="0" smtClean="0"/>
              <a:t>INHOUD</a:t>
            </a:r>
            <a:endParaRPr lang="nl-BE" dirty="0"/>
          </a:p>
        </p:txBody>
      </p:sp>
      <p:cxnSp>
        <p:nvCxnSpPr>
          <p:cNvPr id="8" name="Rechte verbindingslijn 7"/>
          <p:cNvCxnSpPr/>
          <p:nvPr/>
        </p:nvCxnSpPr>
        <p:spPr>
          <a:xfrm>
            <a:off x="1222799" y="1903751"/>
            <a:ext cx="67369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9"/>
          <p:cNvCxnSpPr/>
          <p:nvPr/>
        </p:nvCxnSpPr>
        <p:spPr>
          <a:xfrm>
            <a:off x="1222799" y="2460885"/>
            <a:ext cx="67369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Rechte verbindingslijn 10"/>
          <p:cNvCxnSpPr/>
          <p:nvPr/>
        </p:nvCxnSpPr>
        <p:spPr>
          <a:xfrm>
            <a:off x="1222799" y="3033010"/>
            <a:ext cx="67369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1"/>
          <p:cNvCxnSpPr/>
          <p:nvPr/>
        </p:nvCxnSpPr>
        <p:spPr>
          <a:xfrm>
            <a:off x="1222799" y="3605134"/>
            <a:ext cx="67369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echte verbindingslijn 12"/>
          <p:cNvCxnSpPr/>
          <p:nvPr/>
        </p:nvCxnSpPr>
        <p:spPr>
          <a:xfrm>
            <a:off x="1222799" y="4162268"/>
            <a:ext cx="67369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Rechte verbindingslijn 13"/>
          <p:cNvCxnSpPr/>
          <p:nvPr/>
        </p:nvCxnSpPr>
        <p:spPr>
          <a:xfrm>
            <a:off x="1222799" y="4734392"/>
            <a:ext cx="67369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Rechte verbindingslijn 14"/>
          <p:cNvCxnSpPr/>
          <p:nvPr/>
        </p:nvCxnSpPr>
        <p:spPr>
          <a:xfrm>
            <a:off x="1222799" y="5306517"/>
            <a:ext cx="67369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15"/>
          <p:cNvCxnSpPr/>
          <p:nvPr/>
        </p:nvCxnSpPr>
        <p:spPr>
          <a:xfrm>
            <a:off x="1222799" y="5893631"/>
            <a:ext cx="67369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kstvak 3"/>
          <p:cNvSpPr txBox="1"/>
          <p:nvPr/>
        </p:nvSpPr>
        <p:spPr>
          <a:xfrm>
            <a:off x="8124897" y="4906407"/>
            <a:ext cx="37497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000" dirty="0" smtClean="0">
                <a:sym typeface="Wingdings" panose="05000000000000000000" pitchFamily="2" charset="2"/>
              </a:rPr>
              <a:t> </a:t>
            </a:r>
            <a:r>
              <a:rPr lang="nl-BE" sz="2000" dirty="0" smtClean="0"/>
              <a:t>25.000 euro / projectvoorstel</a:t>
            </a:r>
            <a:endParaRPr lang="nl-BE" sz="2000" dirty="0"/>
          </a:p>
        </p:txBody>
      </p:sp>
      <p:sp>
        <p:nvSpPr>
          <p:cNvPr id="17" name="Tekstvak 16"/>
          <p:cNvSpPr txBox="1"/>
          <p:nvPr/>
        </p:nvSpPr>
        <p:spPr>
          <a:xfrm>
            <a:off x="8124897" y="5493521"/>
            <a:ext cx="32720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000" dirty="0" smtClean="0">
                <a:sym typeface="Wingdings" panose="05000000000000000000" pitchFamily="2" charset="2"/>
              </a:rPr>
              <a:t> Geleerde lessen P17-21</a:t>
            </a:r>
            <a:endParaRPr lang="nl-BE" sz="2000" dirty="0"/>
          </a:p>
        </p:txBody>
      </p:sp>
    </p:spTree>
    <p:extLst>
      <p:ext uri="{BB962C8B-B14F-4D97-AF65-F5344CB8AC3E}">
        <p14:creationId xmlns:p14="http://schemas.microsoft.com/office/powerpoint/2010/main" val="335373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kstvak 10"/>
          <p:cNvSpPr txBox="1"/>
          <p:nvPr/>
        </p:nvSpPr>
        <p:spPr>
          <a:xfrm>
            <a:off x="1029521" y="867525"/>
            <a:ext cx="10021099" cy="4708981"/>
          </a:xfrm>
          <a:prstGeom prst="rect">
            <a:avLst/>
          </a:prstGeom>
          <a:solidFill>
            <a:srgbClr val="FEE888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BE" sz="2000" dirty="0"/>
              <a:t>Bundelen van ervaring &amp; expertise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BE" sz="2000" dirty="0"/>
              <a:t>Groter netwerk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BE" sz="2000" dirty="0"/>
              <a:t>Schaalvergroting of poolen van functies </a:t>
            </a:r>
            <a:r>
              <a:rPr lang="nl-BE" sz="2000" dirty="0" smtClean="0">
                <a:sym typeface="Wingdings" panose="05000000000000000000" pitchFamily="2" charset="2"/>
              </a:rPr>
              <a:t> </a:t>
            </a:r>
            <a:r>
              <a:rPr lang="nl-BE" sz="2000" dirty="0">
                <a:sym typeface="Wingdings" panose="05000000000000000000" pitchFamily="2" charset="2"/>
              </a:rPr>
              <a:t>efficiënter </a:t>
            </a:r>
            <a:r>
              <a:rPr lang="nl-BE" sz="2000" dirty="0" smtClean="0">
                <a:sym typeface="Wingdings" panose="05000000000000000000" pitchFamily="2" charset="2"/>
              </a:rPr>
              <a:t>werken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BE" sz="2000" dirty="0" err="1" smtClean="0">
                <a:sym typeface="Wingdings" panose="05000000000000000000" pitchFamily="2" charset="2"/>
              </a:rPr>
              <a:t>L’Union</a:t>
            </a:r>
            <a:r>
              <a:rPr lang="nl-BE" sz="2000" dirty="0" smtClean="0">
                <a:sym typeface="Wingdings" panose="05000000000000000000" pitchFamily="2" charset="2"/>
              </a:rPr>
              <a:t> Fait La Force / blokvorming?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BE" sz="2000" dirty="0"/>
              <a:t>Als antwoord op kritiek van versnippering en nood aan meer concentratie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BE" sz="2000" dirty="0"/>
              <a:t>Minder dossiers voor DGD </a:t>
            </a:r>
            <a:r>
              <a:rPr lang="nl-BE" sz="2000" dirty="0">
                <a:sym typeface="Wingdings" panose="05000000000000000000" pitchFamily="2" charset="2"/>
              </a:rPr>
              <a:t> transactiekost voor overheid </a:t>
            </a:r>
            <a:r>
              <a:rPr lang="nl-BE" sz="2000" dirty="0" smtClean="0">
                <a:sym typeface="Wingdings" panose="05000000000000000000" pitchFamily="2" charset="2"/>
              </a:rPr>
              <a:t>daalt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BE" sz="2000" dirty="0">
                <a:sym typeface="Wingdings" panose="05000000000000000000" pitchFamily="2" charset="2"/>
              </a:rPr>
              <a:t>Vangnet om niet via de gegroepeerde aanvraag een programma te moeten indienen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BE" sz="2000" dirty="0">
                <a:sym typeface="Wingdings" panose="05000000000000000000" pitchFamily="2" charset="2"/>
              </a:rPr>
              <a:t>+++ beheerskosten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BE" sz="2000" dirty="0">
                <a:sym typeface="Wingdings" panose="05000000000000000000" pitchFamily="2" charset="2"/>
              </a:rPr>
              <a:t>Extra (G-)punten </a:t>
            </a:r>
            <a:r>
              <a:rPr lang="nl-BE" sz="20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BE" sz="2000" dirty="0">
                <a:sym typeface="Wingdings" panose="05000000000000000000" pitchFamily="2" charset="2"/>
              </a:rPr>
              <a:t>Eerder LAT dan een </a:t>
            </a:r>
            <a:r>
              <a:rPr lang="nl-BE" sz="2000" dirty="0" smtClean="0">
                <a:sym typeface="Wingdings" panose="05000000000000000000" pitchFamily="2" charset="2"/>
              </a:rPr>
              <a:t>huwelijk</a:t>
            </a:r>
            <a:endParaRPr lang="nl-BE" sz="2000" dirty="0"/>
          </a:p>
        </p:txBody>
      </p:sp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 smtClean="0"/>
              <a:t>Waarom? </a:t>
            </a:r>
            <a:r>
              <a:rPr lang="nl-BE" dirty="0" smtClean="0">
                <a:sym typeface="Wingdings" panose="05000000000000000000" pitchFamily="2" charset="2"/>
              </a:rPr>
              <a:t> voordelen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1"/>
          </p:nvPr>
        </p:nvSpPr>
        <p:spPr>
          <a:xfrm>
            <a:off x="42480" y="181478"/>
            <a:ext cx="347957" cy="1372094"/>
          </a:xfrm>
        </p:spPr>
        <p:txBody>
          <a:bodyPr/>
          <a:lstStyle/>
          <a:p>
            <a:r>
              <a:rPr lang="nl-BE" dirty="0" smtClean="0"/>
              <a:t>1. Waarom?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35047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 smtClean="0"/>
              <a:t>Waarom? </a:t>
            </a:r>
            <a:r>
              <a:rPr lang="nl-BE" dirty="0" smtClean="0">
                <a:sym typeface="Wingdings" panose="05000000000000000000" pitchFamily="2" charset="2"/>
              </a:rPr>
              <a:t> nadelen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1"/>
          </p:nvPr>
        </p:nvSpPr>
        <p:spPr>
          <a:xfrm>
            <a:off x="42480" y="181478"/>
            <a:ext cx="347957" cy="1372094"/>
          </a:xfrm>
        </p:spPr>
        <p:txBody>
          <a:bodyPr/>
          <a:lstStyle/>
          <a:p>
            <a:r>
              <a:rPr lang="nl-BE" dirty="0" smtClean="0"/>
              <a:t>1. Waarom?</a:t>
            </a:r>
            <a:endParaRPr lang="nl-BE" dirty="0"/>
          </a:p>
        </p:txBody>
      </p:sp>
      <p:sp>
        <p:nvSpPr>
          <p:cNvPr id="4" name="Tekstvak 3"/>
          <p:cNvSpPr txBox="1"/>
          <p:nvPr/>
        </p:nvSpPr>
        <p:spPr>
          <a:xfrm>
            <a:off x="1119849" y="867525"/>
            <a:ext cx="9930772" cy="1754326"/>
          </a:xfrm>
          <a:prstGeom prst="rect">
            <a:avLst/>
          </a:prstGeom>
          <a:solidFill>
            <a:srgbClr val="FEE888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BE" dirty="0" smtClean="0"/>
              <a:t>Leergeld om op te starten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BE" dirty="0" smtClean="0"/>
              <a:t>Extra coördinatie / regie / afspraken maken / …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BE" dirty="0" smtClean="0"/>
              <a:t>+++ beheerskosten </a:t>
            </a:r>
            <a:r>
              <a:rPr lang="nl-BE" dirty="0" smtClean="0">
                <a:sym typeface="Wingdings" panose="05000000000000000000" pitchFamily="2" charset="2"/>
              </a:rPr>
              <a:t> middelen die niet voor partners zijn</a:t>
            </a:r>
            <a:endParaRPr lang="nl-BE" i="1" dirty="0">
              <a:sym typeface="Wingdings" panose="05000000000000000000" pitchFamily="2" charset="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BE" dirty="0" smtClean="0">
                <a:sym typeface="Wingdings" panose="05000000000000000000" pitchFamily="2" charset="2"/>
              </a:rPr>
              <a:t>Té </a:t>
            </a:r>
            <a:r>
              <a:rPr lang="nl-BE" dirty="0" err="1" smtClean="0">
                <a:sym typeface="Wingdings" panose="05000000000000000000" pitchFamily="2" charset="2"/>
              </a:rPr>
              <a:t>belgo</a:t>
            </a:r>
            <a:r>
              <a:rPr lang="nl-BE" dirty="0" smtClean="0">
                <a:sym typeface="Wingdings" panose="05000000000000000000" pitchFamily="2" charset="2"/>
              </a:rPr>
              <a:t>-Belgisch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29382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 err="1" smtClean="0"/>
              <a:t>RISICO’s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1"/>
          </p:nvPr>
        </p:nvSpPr>
        <p:spPr>
          <a:xfrm>
            <a:off x="42480" y="181478"/>
            <a:ext cx="347957" cy="1275657"/>
          </a:xfrm>
        </p:spPr>
        <p:txBody>
          <a:bodyPr/>
          <a:lstStyle/>
          <a:p>
            <a:r>
              <a:rPr lang="nl-BE" dirty="0"/>
              <a:t>2</a:t>
            </a:r>
            <a:r>
              <a:rPr lang="nl-BE" dirty="0" smtClean="0"/>
              <a:t>. Risico’s</a:t>
            </a:r>
            <a:endParaRPr lang="nl-BE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4210050" y="623945"/>
            <a:ext cx="4984750" cy="2267808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 rot="20252486">
            <a:off x="240720" y="2005554"/>
            <a:ext cx="44487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b="1" dirty="0" err="1">
                <a:solidFill>
                  <a:srgbClr val="121517"/>
                </a:solidFill>
                <a:latin typeface="Arial" panose="020B0604020202020204" pitchFamily="34" charset="0"/>
                <a:cs typeface="Times New Roman (Hoofdtekst CS)"/>
              </a:rPr>
              <a:t>Governance</a:t>
            </a:r>
            <a:r>
              <a:rPr lang="nl-NL" sz="2000" b="1" dirty="0">
                <a:solidFill>
                  <a:srgbClr val="121517"/>
                </a:solidFill>
                <a:latin typeface="Arial" panose="020B0604020202020204" pitchFamily="34" charset="0"/>
                <a:cs typeface="Times New Roman (Hoofdtekst CS)"/>
              </a:rPr>
              <a:t> &amp; </a:t>
            </a:r>
            <a:r>
              <a:rPr lang="nl-NL" sz="2000" b="1" dirty="0" smtClean="0">
                <a:solidFill>
                  <a:srgbClr val="121517"/>
                </a:solidFill>
                <a:latin typeface="Arial" panose="020B0604020202020204" pitchFamily="34" charset="0"/>
                <a:cs typeface="Times New Roman (Hoofdtekst CS)"/>
              </a:rPr>
              <a:t>leiderschapsrisico’s</a:t>
            </a:r>
            <a:endParaRPr lang="nl-BE" sz="2000" b="1" dirty="0">
              <a:solidFill>
                <a:srgbClr val="121517"/>
              </a:solidFill>
              <a:latin typeface="Arial" panose="020B0604020202020204" pitchFamily="34" charset="0"/>
              <a:cs typeface="Times New Roman (Hoofdtekst CS)"/>
            </a:endParaRPr>
          </a:p>
        </p:txBody>
      </p:sp>
      <p:sp>
        <p:nvSpPr>
          <p:cNvPr id="8" name="Tekstvak 7"/>
          <p:cNvSpPr txBox="1"/>
          <p:nvPr/>
        </p:nvSpPr>
        <p:spPr>
          <a:xfrm rot="19466307">
            <a:off x="1030947" y="3377046"/>
            <a:ext cx="438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000" b="1" dirty="0"/>
              <a:t>Juridische en contractuele risico’s</a:t>
            </a:r>
            <a:endParaRPr lang="nl-BE" sz="2000" b="1" dirty="0">
              <a:solidFill>
                <a:srgbClr val="121517"/>
              </a:solidFill>
              <a:latin typeface="Arial" panose="020B0604020202020204" pitchFamily="34" charset="0"/>
              <a:cs typeface="Times New Roman (Hoofdtekst CS)"/>
            </a:endParaRPr>
          </a:p>
        </p:txBody>
      </p:sp>
      <p:sp>
        <p:nvSpPr>
          <p:cNvPr id="9" name="Tekstvak 8"/>
          <p:cNvSpPr txBox="1"/>
          <p:nvPr/>
        </p:nvSpPr>
        <p:spPr>
          <a:xfrm rot="18052791">
            <a:off x="2384933" y="4466265"/>
            <a:ext cx="47148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000" b="1" dirty="0" smtClean="0"/>
              <a:t>Financiële </a:t>
            </a:r>
            <a:r>
              <a:rPr lang="nl-BE" sz="2000" b="1" dirty="0"/>
              <a:t>en administratieve risico’s</a:t>
            </a:r>
            <a:endParaRPr lang="nl-BE" sz="2000" b="1" dirty="0">
              <a:solidFill>
                <a:srgbClr val="121517"/>
              </a:solidFill>
              <a:latin typeface="Arial" panose="020B0604020202020204" pitchFamily="34" charset="0"/>
              <a:cs typeface="Times New Roman (Hoofdtekst CS)"/>
            </a:endParaRPr>
          </a:p>
        </p:txBody>
      </p:sp>
      <p:sp>
        <p:nvSpPr>
          <p:cNvPr id="10" name="Tekstvak 9"/>
          <p:cNvSpPr txBox="1"/>
          <p:nvPr/>
        </p:nvSpPr>
        <p:spPr>
          <a:xfrm rot="4275225">
            <a:off x="6583420" y="3729856"/>
            <a:ext cx="22398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000" b="1" dirty="0" smtClean="0"/>
              <a:t>Reputatierisico’s</a:t>
            </a:r>
            <a:endParaRPr lang="nl-BE" sz="2000" b="1" dirty="0">
              <a:solidFill>
                <a:srgbClr val="121517"/>
              </a:solidFill>
              <a:latin typeface="Arial" panose="020B0604020202020204" pitchFamily="34" charset="0"/>
              <a:cs typeface="Times New Roman (Hoofdtekst CS)"/>
            </a:endParaRPr>
          </a:p>
        </p:txBody>
      </p:sp>
      <p:sp>
        <p:nvSpPr>
          <p:cNvPr id="11" name="Tekstvak 10"/>
          <p:cNvSpPr txBox="1"/>
          <p:nvPr/>
        </p:nvSpPr>
        <p:spPr>
          <a:xfrm rot="2848445">
            <a:off x="7961352" y="3096207"/>
            <a:ext cx="27079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000" b="1" dirty="0" smtClean="0"/>
              <a:t>Operationele risico’s</a:t>
            </a:r>
            <a:endParaRPr lang="nl-BE" sz="2000" b="1" dirty="0">
              <a:solidFill>
                <a:srgbClr val="121517"/>
              </a:solidFill>
              <a:latin typeface="Arial" panose="020B0604020202020204" pitchFamily="34" charset="0"/>
              <a:cs typeface="Times New Roman (Hoofdtekst CS)"/>
            </a:endParaRPr>
          </a:p>
        </p:txBody>
      </p:sp>
      <p:sp>
        <p:nvSpPr>
          <p:cNvPr id="12" name="Tekstvak 11"/>
          <p:cNvSpPr txBox="1"/>
          <p:nvPr/>
        </p:nvSpPr>
        <p:spPr>
          <a:xfrm rot="1544684">
            <a:off x="9069671" y="1699483"/>
            <a:ext cx="22236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000" b="1" dirty="0" smtClean="0"/>
              <a:t>Fondsenwerving</a:t>
            </a:r>
            <a:endParaRPr lang="nl-BE" sz="2000" b="1" dirty="0">
              <a:solidFill>
                <a:srgbClr val="121517"/>
              </a:solidFill>
              <a:latin typeface="Arial" panose="020B0604020202020204" pitchFamily="34" charset="0"/>
              <a:cs typeface="Times New Roman (Hoofdtekst CS)"/>
            </a:endParaRPr>
          </a:p>
        </p:txBody>
      </p:sp>
    </p:spTree>
    <p:extLst>
      <p:ext uri="{BB962C8B-B14F-4D97-AF65-F5344CB8AC3E}">
        <p14:creationId xmlns:p14="http://schemas.microsoft.com/office/powerpoint/2010/main" val="357494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 smtClean="0"/>
              <a:t>WIE?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1"/>
          </p:nvPr>
        </p:nvSpPr>
        <p:spPr>
          <a:xfrm>
            <a:off x="42480" y="181478"/>
            <a:ext cx="347957" cy="946593"/>
          </a:xfrm>
        </p:spPr>
        <p:txBody>
          <a:bodyPr/>
          <a:lstStyle/>
          <a:p>
            <a:r>
              <a:rPr lang="nl-BE" dirty="0" smtClean="0"/>
              <a:t>3. Wie?</a:t>
            </a:r>
            <a:endParaRPr lang="nl-BE" dirty="0"/>
          </a:p>
        </p:txBody>
      </p:sp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45089"/>
              </p:ext>
            </p:extLst>
          </p:nvPr>
        </p:nvGraphicFramePr>
        <p:xfrm>
          <a:off x="1119848" y="654774"/>
          <a:ext cx="10043452" cy="48916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0217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217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12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</a:rPr>
                        <a:t>P17-21</a:t>
                      </a:r>
                      <a:endParaRPr lang="nl-BE" sz="2400" b="1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</a:rPr>
                        <a:t>P22-26</a:t>
                      </a:r>
                      <a:endParaRPr lang="nl-BE" sz="2400" b="1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7264">
                <a:tc>
                  <a:txBody>
                    <a:bodyPr/>
                    <a:lstStyle/>
                    <a:p>
                      <a:pPr marL="536575" lvl="0" indent="-536575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fr-FR" sz="1800" dirty="0" smtClean="0">
                          <a:effectLst/>
                        </a:rPr>
                        <a:t>BD, Studio </a:t>
                      </a:r>
                      <a:r>
                        <a:rPr lang="fr-FR" sz="1800" dirty="0" err="1" smtClean="0">
                          <a:effectLst/>
                        </a:rPr>
                        <a:t>Globo</a:t>
                      </a:r>
                      <a:endParaRPr lang="fr-FR" sz="1800" dirty="0" smtClean="0">
                        <a:effectLst/>
                      </a:endParaRPr>
                    </a:p>
                    <a:p>
                      <a:pPr marL="536575" lvl="0" indent="-536575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fr-FR" sz="1800" dirty="0" smtClean="0">
                          <a:effectLst/>
                        </a:rPr>
                        <a:t>BRULOCALIS*, UVCW*</a:t>
                      </a:r>
                    </a:p>
                    <a:p>
                      <a:pPr marL="536575" lvl="0" indent="-536575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fr-FR" sz="1800" dirty="0" smtClean="0">
                          <a:effectLst/>
                        </a:rPr>
                        <a:t>CARITAS, CJP</a:t>
                      </a:r>
                    </a:p>
                    <a:p>
                      <a:pPr marL="536575" lvl="0" indent="-536575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fr-FR" sz="1800" dirty="0" smtClean="0">
                          <a:effectLst/>
                        </a:rPr>
                        <a:t>FOS, IFSI-ISVI, SOLSOC</a:t>
                      </a:r>
                    </a:p>
                    <a:p>
                      <a:pPr marL="536575" lvl="0" indent="-536575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fr-FR" sz="1800" dirty="0" smtClean="0">
                          <a:effectLst/>
                        </a:rPr>
                        <a:t>SOS Faim, </a:t>
                      </a:r>
                      <a:r>
                        <a:rPr lang="fr-FR" sz="1800" dirty="0" err="1" smtClean="0">
                          <a:effectLst/>
                        </a:rPr>
                        <a:t>IdP</a:t>
                      </a:r>
                      <a:r>
                        <a:rPr lang="fr-FR" sz="1800" dirty="0" smtClean="0">
                          <a:effectLst/>
                        </a:rPr>
                        <a:t>, AT</a:t>
                      </a:r>
                    </a:p>
                    <a:p>
                      <a:pPr marL="536575" lvl="0" indent="-536575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fr-FR" sz="1800" dirty="0" smtClean="0">
                          <a:effectLst/>
                        </a:rPr>
                        <a:t>LC, ULB-Coop, FUCID, ECLOSIO</a:t>
                      </a:r>
                    </a:p>
                    <a:p>
                      <a:pPr marL="536575" lvl="0" indent="-536575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fr-FR" sz="1800" dirty="0" smtClean="0">
                          <a:effectLst/>
                        </a:rPr>
                        <a:t>ROTARY, BAC, </a:t>
                      </a:r>
                      <a:r>
                        <a:rPr lang="fr-FR" sz="1800" dirty="0" err="1" smtClean="0">
                          <a:effectLst/>
                        </a:rPr>
                        <a:t>Congodorpen</a:t>
                      </a:r>
                      <a:r>
                        <a:rPr lang="fr-FR" sz="1800" dirty="0" smtClean="0">
                          <a:effectLst/>
                        </a:rPr>
                        <a:t>, KBA-FONCABA</a:t>
                      </a:r>
                    </a:p>
                    <a:p>
                      <a:pPr marL="536575" lvl="0" indent="-536575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fr-FR" sz="1800" dirty="0" smtClean="0">
                          <a:effectLst/>
                        </a:rPr>
                        <a:t>LMSLF, CNCD, CETRI</a:t>
                      </a:r>
                    </a:p>
                    <a:p>
                      <a:pPr marL="536575" lvl="0" indent="-536575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fr-FR" sz="1800" dirty="0" smtClean="0">
                          <a:effectLst/>
                        </a:rPr>
                        <a:t>MEMISA, AZV</a:t>
                      </a:r>
                    </a:p>
                    <a:p>
                      <a:pPr marL="536575" lvl="0" indent="-536575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fr-FR" sz="1800" dirty="0" smtClean="0">
                          <a:effectLst/>
                        </a:rPr>
                        <a:t>Oxfam Sol, Oxfam MM, Miel Maya Honing</a:t>
                      </a:r>
                    </a:p>
                    <a:p>
                      <a:pPr marL="536575" lvl="0" indent="-536575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fr-FR" sz="1800" dirty="0" err="1" smtClean="0">
                          <a:effectLst/>
                        </a:rPr>
                        <a:t>Viva</a:t>
                      </a:r>
                      <a:r>
                        <a:rPr lang="fr-FR" sz="1800" dirty="0" smtClean="0">
                          <a:effectLst/>
                        </a:rPr>
                        <a:t> </a:t>
                      </a:r>
                      <a:r>
                        <a:rPr lang="fr-FR" sz="1800" dirty="0" err="1" smtClean="0">
                          <a:effectLst/>
                        </a:rPr>
                        <a:t>Salud</a:t>
                      </a:r>
                      <a:r>
                        <a:rPr lang="fr-FR" sz="1800" dirty="0" smtClean="0">
                          <a:effectLst/>
                        </a:rPr>
                        <a:t>, KIYO, SOLIDAGRO</a:t>
                      </a:r>
                    </a:p>
                    <a:p>
                      <a:pPr marL="536575" lvl="0" indent="-536575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fr-FR" sz="1800" dirty="0" smtClean="0">
                          <a:effectLst/>
                        </a:rPr>
                        <a:t>WSM, ACV-</a:t>
                      </a:r>
                      <a:r>
                        <a:rPr lang="fr-FR" sz="1800" dirty="0" err="1" smtClean="0">
                          <a:effectLst/>
                        </a:rPr>
                        <a:t>CSCi</a:t>
                      </a:r>
                      <a:r>
                        <a:rPr lang="fr-FR" sz="1800" dirty="0" smtClean="0">
                          <a:effectLst/>
                        </a:rPr>
                        <a:t>, MSI-BIS</a:t>
                      </a:r>
                      <a:endParaRPr lang="fr-FR" sz="18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36575" lvl="0" indent="-536575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nl-B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BD, Studio </a:t>
                      </a:r>
                      <a:r>
                        <a:rPr lang="nl-BE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Globo</a:t>
                      </a:r>
                      <a:endParaRPr lang="nl-BE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536575" lvl="0" indent="-536575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nl-B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BRULOCALIS*, UVCW*</a:t>
                      </a:r>
                    </a:p>
                    <a:p>
                      <a:pPr marL="536575" lvl="0" indent="-536575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nl-B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CARITAS, CJP</a:t>
                      </a:r>
                    </a:p>
                    <a:p>
                      <a:pPr marL="536575" lvl="0" indent="-536575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nl-B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FOS, IFSI-ISVI, SOLSOC</a:t>
                      </a:r>
                    </a:p>
                    <a:p>
                      <a:pPr marL="536575" lvl="0" indent="-536575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nl-B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HUMUNDI, </a:t>
                      </a:r>
                      <a:r>
                        <a:rPr lang="nl-BE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IdP</a:t>
                      </a:r>
                      <a:r>
                        <a:rPr lang="nl-B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AT</a:t>
                      </a:r>
                    </a:p>
                    <a:p>
                      <a:pPr marL="536575" lvl="0" indent="-536575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nl-B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IPIS, </a:t>
                      </a:r>
                      <a:r>
                        <a:rPr lang="nl-BE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SfCG</a:t>
                      </a:r>
                      <a:endParaRPr lang="nl-BE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536575" lvl="0" indent="-536575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nl-B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KIYO, DJAPO</a:t>
                      </a:r>
                    </a:p>
                    <a:p>
                      <a:pPr marL="536575" lvl="0" indent="-536575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nl-B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LC, ULB-</a:t>
                      </a:r>
                      <a:r>
                        <a:rPr lang="nl-BE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Coop</a:t>
                      </a:r>
                      <a:r>
                        <a:rPr lang="nl-B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FUCID, ECLOSIO</a:t>
                      </a:r>
                    </a:p>
                    <a:p>
                      <a:pPr marL="536575" lvl="0" indent="-536575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nl-B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LFTW, ROTARY</a:t>
                      </a:r>
                    </a:p>
                    <a:p>
                      <a:pPr marL="536575" lvl="0" indent="-536575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nl-B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LMSLF, Oxfam MM, CNCD, CETRI</a:t>
                      </a:r>
                    </a:p>
                    <a:p>
                      <a:pPr marL="536575" lvl="0" indent="-536575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nl-B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MEMISA, AZV, CDE-B</a:t>
                      </a:r>
                    </a:p>
                    <a:p>
                      <a:pPr marL="536575" lvl="0" indent="-536575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nl-B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Oxfam Sol, Oxfam WW</a:t>
                      </a:r>
                    </a:p>
                    <a:p>
                      <a:pPr marL="536575" lvl="0" indent="-536575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nl-BE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Viva</a:t>
                      </a:r>
                      <a:r>
                        <a:rPr lang="nl-B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l-BE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Salud</a:t>
                      </a:r>
                      <a:r>
                        <a:rPr lang="nl-B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FIAN, QUINOA, SOLIDAGRO</a:t>
                      </a:r>
                    </a:p>
                    <a:p>
                      <a:pPr marL="536575" lvl="0" indent="-536575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nl-B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WSM, ACV-</a:t>
                      </a:r>
                      <a:r>
                        <a:rPr lang="nl-BE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CSCi</a:t>
                      </a:r>
                      <a:r>
                        <a:rPr lang="nl-B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MSI-BIS</a:t>
                      </a:r>
                    </a:p>
                    <a:p>
                      <a:pPr marL="342900" lvl="0" indent="-34290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nl-BE" sz="2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60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 smtClean="0"/>
              <a:t>WIE?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1"/>
          </p:nvPr>
        </p:nvSpPr>
        <p:spPr>
          <a:xfrm>
            <a:off x="42480" y="181478"/>
            <a:ext cx="347957" cy="946593"/>
          </a:xfrm>
        </p:spPr>
        <p:txBody>
          <a:bodyPr/>
          <a:lstStyle/>
          <a:p>
            <a:r>
              <a:rPr lang="nl-BE" dirty="0" smtClean="0"/>
              <a:t>3. Wie?</a:t>
            </a:r>
            <a:endParaRPr lang="nl-BE" dirty="0"/>
          </a:p>
        </p:txBody>
      </p:sp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3902512"/>
              </p:ext>
            </p:extLst>
          </p:nvPr>
        </p:nvGraphicFramePr>
        <p:xfrm>
          <a:off x="1119848" y="654774"/>
          <a:ext cx="10665752" cy="6196267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0051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60571">
                  <a:extLst>
                    <a:ext uri="{9D8B030D-6E8A-4147-A177-3AD203B41FA5}">
                      <a16:colId xmlns:a16="http://schemas.microsoft.com/office/drawing/2014/main" val="3183068353"/>
                    </a:ext>
                  </a:extLst>
                </a:gridCol>
              </a:tblGrid>
              <a:tr h="2712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</a:rPr>
                        <a:t>P22-26</a:t>
                      </a:r>
                      <a:endParaRPr lang="nl-BE" sz="2400" b="1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2400" b="1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P27-31</a:t>
                      </a:r>
                      <a:r>
                        <a:rPr lang="nl-NL" sz="2400" b="1" baseline="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(intenties!)</a:t>
                      </a:r>
                      <a:endParaRPr lang="nl-BE" sz="2400" b="1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7264">
                <a:tc>
                  <a:txBody>
                    <a:bodyPr/>
                    <a:lstStyle/>
                    <a:p>
                      <a:pPr marL="536575" lvl="0" indent="-536575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nl-BE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BD, Studio </a:t>
                      </a:r>
                      <a:r>
                        <a:rPr lang="nl-BE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Globo</a:t>
                      </a:r>
                      <a:endParaRPr lang="nl-BE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536575" lvl="0" indent="-536575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nl-BE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BRULOCALIS*, UVCW*</a:t>
                      </a:r>
                    </a:p>
                    <a:p>
                      <a:pPr marL="536575" lvl="0" indent="-536575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nl-BE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CARITAS, CJP</a:t>
                      </a:r>
                    </a:p>
                    <a:p>
                      <a:pPr marL="536575" lvl="0" indent="-536575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nl-BE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FOS, IFSI-ISVI, SOLSOC</a:t>
                      </a:r>
                    </a:p>
                    <a:p>
                      <a:pPr marL="536575" lvl="0" indent="-536575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nl-BE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HUMUNDI, </a:t>
                      </a:r>
                      <a:r>
                        <a:rPr lang="nl-BE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IdP</a:t>
                      </a:r>
                      <a:r>
                        <a:rPr lang="nl-BE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AT</a:t>
                      </a:r>
                    </a:p>
                    <a:p>
                      <a:pPr marL="536575" lvl="0" indent="-536575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nl-BE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IPIS, </a:t>
                      </a:r>
                      <a:r>
                        <a:rPr lang="nl-BE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SfCG</a:t>
                      </a:r>
                      <a:endParaRPr lang="nl-BE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536575" lvl="0" indent="-536575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nl-BE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KIYO, DJAPO</a:t>
                      </a:r>
                    </a:p>
                    <a:p>
                      <a:pPr marL="536575" lvl="0" indent="-536575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nl-BE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LC, ULB-</a:t>
                      </a:r>
                      <a:r>
                        <a:rPr lang="nl-BE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Coop</a:t>
                      </a:r>
                      <a:r>
                        <a:rPr lang="nl-BE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FUCID, ECLOSIO</a:t>
                      </a:r>
                    </a:p>
                    <a:p>
                      <a:pPr marL="536575" lvl="0" indent="-536575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nl-BE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LFTW, ROTARY</a:t>
                      </a:r>
                    </a:p>
                    <a:p>
                      <a:pPr marL="536575" lvl="0" indent="-536575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nl-BE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LMSLF, Oxfam MM, CNCD, CETRI</a:t>
                      </a:r>
                    </a:p>
                    <a:p>
                      <a:pPr marL="536575" lvl="0" indent="-536575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nl-BE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MEMISA, AZV, CDE-B</a:t>
                      </a:r>
                    </a:p>
                    <a:p>
                      <a:pPr marL="536575" lvl="0" indent="-536575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nl-BE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Oxfam Sol, Oxfam WW</a:t>
                      </a:r>
                    </a:p>
                    <a:p>
                      <a:pPr marL="536575" lvl="0" indent="-536575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nl-BE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Viva</a:t>
                      </a:r>
                      <a:r>
                        <a:rPr lang="nl-BE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l-BE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Salud</a:t>
                      </a:r>
                      <a:r>
                        <a:rPr lang="nl-BE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FIAN, QUINOA, SOLIDAGRO</a:t>
                      </a:r>
                    </a:p>
                    <a:p>
                      <a:pPr marL="536575" lvl="0" indent="-536575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nl-BE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WSM, ACV-</a:t>
                      </a:r>
                      <a:r>
                        <a:rPr lang="nl-BE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CSCi</a:t>
                      </a:r>
                      <a:r>
                        <a:rPr lang="nl-BE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MSI-BIS</a:t>
                      </a:r>
                    </a:p>
                    <a:p>
                      <a:pPr marL="342900" lvl="0" indent="-34290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nl-BE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BE" sz="1400" b="1" u="sng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Voortzetting van gemeenschappelijke programma’s uit P22-26:</a:t>
                      </a:r>
                    </a:p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BE" sz="14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1. BD, Studio </a:t>
                      </a:r>
                      <a:r>
                        <a:rPr lang="nl-BE" sz="1400" dirty="0" err="1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Globo</a:t>
                      </a:r>
                      <a:endParaRPr lang="nl-BE" sz="1400" dirty="0" smtClean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BE" sz="14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2. BRULOCALIS*, UVCW*</a:t>
                      </a:r>
                    </a:p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BE" sz="14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3. CARITAS, CJP</a:t>
                      </a:r>
                    </a:p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BE" sz="14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14. WSM, ACV-</a:t>
                      </a:r>
                      <a:r>
                        <a:rPr lang="nl-BE" sz="1400" dirty="0" err="1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CSCi</a:t>
                      </a:r>
                      <a:r>
                        <a:rPr lang="nl-BE" sz="14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, MSI-BIS</a:t>
                      </a:r>
                    </a:p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endParaRPr lang="nl-BE" sz="1400" dirty="0" smtClean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BE" sz="1400" b="1" u="sng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Programma’s die uitbreiden:</a:t>
                      </a:r>
                    </a:p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BE" sz="14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4. FOS, IFSI-ISVI, SOLSOC + 2</a:t>
                      </a:r>
                    </a:p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BE" sz="14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5. HUMUNDI, </a:t>
                      </a:r>
                      <a:r>
                        <a:rPr lang="nl-BE" sz="1400" dirty="0" err="1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IdP</a:t>
                      </a:r>
                      <a:r>
                        <a:rPr lang="nl-BE" sz="14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, AT + 3</a:t>
                      </a:r>
                    </a:p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BE" sz="14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6. IPIS, </a:t>
                      </a:r>
                      <a:r>
                        <a:rPr lang="nl-BE" sz="1400" dirty="0" err="1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SfCG</a:t>
                      </a:r>
                      <a:r>
                        <a:rPr lang="nl-BE" sz="14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+ 1</a:t>
                      </a:r>
                    </a:p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BE" sz="14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8. LC, UCOOPIA (= fusie van ULB-Cooperation + </a:t>
                      </a:r>
                      <a:r>
                        <a:rPr lang="nl-BE" sz="1400" dirty="0" err="1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Eclosio</a:t>
                      </a:r>
                      <a:r>
                        <a:rPr lang="nl-BE" sz="14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), FUCID + 3</a:t>
                      </a:r>
                    </a:p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BE" sz="14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11. MEMISA, AZV, CDE-B + 5</a:t>
                      </a:r>
                    </a:p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BE" sz="14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12. Oxfam Sol, Oxfam WW, Oxfam MM</a:t>
                      </a:r>
                    </a:p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endParaRPr lang="nl-BE" sz="1400" dirty="0" smtClean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BE" sz="1400" b="1" u="sng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Programma’s die heroriënteren:</a:t>
                      </a:r>
                    </a:p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BE" sz="14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7. KIYO, </a:t>
                      </a:r>
                      <a:r>
                        <a:rPr lang="nl-BE" sz="1400" dirty="0" err="1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Djapo</a:t>
                      </a:r>
                      <a:endParaRPr lang="nl-BE" sz="1400" dirty="0" smtClean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BE" sz="14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9. LFTW, Rotary</a:t>
                      </a:r>
                    </a:p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BE" sz="14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10. LMSF, Oxfam MM, CNCD, CETRI</a:t>
                      </a:r>
                    </a:p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BE" sz="14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13. </a:t>
                      </a:r>
                      <a:r>
                        <a:rPr lang="nl-BE" sz="1400" dirty="0" err="1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Viva</a:t>
                      </a:r>
                      <a:r>
                        <a:rPr lang="nl-BE" sz="14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BE" sz="1400" dirty="0" err="1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Salud</a:t>
                      </a:r>
                      <a:r>
                        <a:rPr lang="nl-BE" sz="14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, FIAN, </a:t>
                      </a:r>
                      <a:r>
                        <a:rPr lang="nl-BE" sz="1400" dirty="0" err="1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Quinoa</a:t>
                      </a:r>
                      <a:r>
                        <a:rPr lang="nl-BE" sz="14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, Solidagro</a:t>
                      </a:r>
                    </a:p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BE" sz="14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BE" sz="1400" b="1" u="sng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Nieuw programma na een fusie: </a:t>
                      </a:r>
                    </a:p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BE" sz="14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Frères des Hommes, Miel Maya Honing</a:t>
                      </a:r>
                    </a:p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endParaRPr lang="nl-BE" sz="1400" dirty="0" smtClean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BE" sz="1400" b="1" u="sng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5 à 7-tal nieuwe gemeenschappelijke programma’s in de steigers</a:t>
                      </a:r>
                    </a:p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endParaRPr lang="nl-BE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077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 smtClean="0"/>
              <a:t>WIE?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1"/>
          </p:nvPr>
        </p:nvSpPr>
        <p:spPr>
          <a:xfrm>
            <a:off x="42480" y="181478"/>
            <a:ext cx="347957" cy="946593"/>
          </a:xfrm>
        </p:spPr>
        <p:txBody>
          <a:bodyPr/>
          <a:lstStyle/>
          <a:p>
            <a:r>
              <a:rPr lang="nl-BE" dirty="0" smtClean="0"/>
              <a:t>3. Wie?</a:t>
            </a:r>
            <a:endParaRPr lang="nl-BE" dirty="0"/>
          </a:p>
        </p:txBody>
      </p:sp>
      <p:graphicFrame>
        <p:nvGraphicFramePr>
          <p:cNvPr id="7" name="Grafiek 6"/>
          <p:cNvGraphicFramePr/>
          <p:nvPr>
            <p:extLst>
              <p:ext uri="{D42A27DB-BD31-4B8C-83A1-F6EECF244321}">
                <p14:modId xmlns:p14="http://schemas.microsoft.com/office/powerpoint/2010/main" val="2970246218"/>
              </p:ext>
            </p:extLst>
          </p:nvPr>
        </p:nvGraphicFramePr>
        <p:xfrm>
          <a:off x="1119848" y="857250"/>
          <a:ext cx="10291102" cy="5181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kstvak 2"/>
          <p:cNvSpPr txBox="1"/>
          <p:nvPr/>
        </p:nvSpPr>
        <p:spPr>
          <a:xfrm>
            <a:off x="9083457" y="6415314"/>
            <a:ext cx="31085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i="1" dirty="0" smtClean="0"/>
              <a:t>Stand van zaken op 21 oktober 2025</a:t>
            </a:r>
            <a:endParaRPr lang="nl-BE" sz="1400" i="1" dirty="0"/>
          </a:p>
        </p:txBody>
      </p:sp>
    </p:spTree>
    <p:extLst>
      <p:ext uri="{BB962C8B-B14F-4D97-AF65-F5344CB8AC3E}">
        <p14:creationId xmlns:p14="http://schemas.microsoft.com/office/powerpoint/2010/main" val="402611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1"/>
          </p:nvPr>
        </p:nvSpPr>
        <p:spPr>
          <a:xfrm>
            <a:off x="790979" y="146932"/>
            <a:ext cx="7168798" cy="5939075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nl-BE" sz="1800" b="1" dirty="0"/>
              <a:t>Waarom?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nl-BE" sz="1800" b="1" dirty="0"/>
              <a:t>Risico’s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nl-BE" sz="1800" b="1" dirty="0"/>
              <a:t>Wie?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nl-BE" sz="1800" b="1" dirty="0"/>
              <a:t>Regelgeving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nl-BE" sz="1800" b="1" dirty="0"/>
              <a:t>Opbouw v/e </a:t>
            </a:r>
            <a:r>
              <a:rPr lang="nl-BE" sz="1800" b="1" dirty="0" smtClean="0"/>
              <a:t>gemeenschappelijk programma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nl-BE" sz="1800" b="1" dirty="0" smtClean="0"/>
              <a:t>Praktisch</a:t>
            </a:r>
            <a:endParaRPr lang="nl-BE" sz="1800" b="1" dirty="0"/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nl-BE" sz="1800" b="1" dirty="0"/>
              <a:t>Financiële ondersteuning </a:t>
            </a:r>
            <a:r>
              <a:rPr lang="nl-BE" sz="1800" b="1" dirty="0" smtClean="0"/>
              <a:t>federaties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nl-BE" sz="1800" b="1" dirty="0" smtClean="0"/>
              <a:t>Archief op website</a:t>
            </a:r>
            <a:endParaRPr lang="nl-BE" sz="1800" b="1" dirty="0"/>
          </a:p>
          <a:p>
            <a:endParaRPr lang="nl-B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1222799" y="845680"/>
            <a:ext cx="1603104" cy="332399"/>
          </a:xfrm>
        </p:spPr>
        <p:txBody>
          <a:bodyPr/>
          <a:lstStyle/>
          <a:p>
            <a:r>
              <a:rPr lang="nl-BE" dirty="0" smtClean="0"/>
              <a:t>INHOUD</a:t>
            </a:r>
            <a:endParaRPr lang="nl-BE" dirty="0"/>
          </a:p>
        </p:txBody>
      </p:sp>
      <p:cxnSp>
        <p:nvCxnSpPr>
          <p:cNvPr id="8" name="Rechte verbindingslijn 7"/>
          <p:cNvCxnSpPr/>
          <p:nvPr/>
        </p:nvCxnSpPr>
        <p:spPr>
          <a:xfrm>
            <a:off x="1222799" y="1903751"/>
            <a:ext cx="67369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9"/>
          <p:cNvCxnSpPr/>
          <p:nvPr/>
        </p:nvCxnSpPr>
        <p:spPr>
          <a:xfrm>
            <a:off x="1222799" y="2460885"/>
            <a:ext cx="67369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Rechte verbindingslijn 10"/>
          <p:cNvCxnSpPr/>
          <p:nvPr/>
        </p:nvCxnSpPr>
        <p:spPr>
          <a:xfrm>
            <a:off x="1222799" y="3033010"/>
            <a:ext cx="67369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1"/>
          <p:cNvCxnSpPr/>
          <p:nvPr/>
        </p:nvCxnSpPr>
        <p:spPr>
          <a:xfrm>
            <a:off x="1222799" y="3605134"/>
            <a:ext cx="67369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echte verbindingslijn 12"/>
          <p:cNvCxnSpPr/>
          <p:nvPr/>
        </p:nvCxnSpPr>
        <p:spPr>
          <a:xfrm>
            <a:off x="1222799" y="4162268"/>
            <a:ext cx="67369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Rechte verbindingslijn 13"/>
          <p:cNvCxnSpPr/>
          <p:nvPr/>
        </p:nvCxnSpPr>
        <p:spPr>
          <a:xfrm>
            <a:off x="1222799" y="4734392"/>
            <a:ext cx="67369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Rechte verbindingslijn 14"/>
          <p:cNvCxnSpPr/>
          <p:nvPr/>
        </p:nvCxnSpPr>
        <p:spPr>
          <a:xfrm>
            <a:off x="1222799" y="5306517"/>
            <a:ext cx="67369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15"/>
          <p:cNvCxnSpPr/>
          <p:nvPr/>
        </p:nvCxnSpPr>
        <p:spPr>
          <a:xfrm>
            <a:off x="1222799" y="5893631"/>
            <a:ext cx="67369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495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NGO">
      <a:dk1>
        <a:srgbClr val="121517"/>
      </a:dk1>
      <a:lt1>
        <a:srgbClr val="FFFFFF"/>
      </a:lt1>
      <a:dk2>
        <a:srgbClr val="F8F8F8"/>
      </a:dk2>
      <a:lt2>
        <a:srgbClr val="F3F0EC"/>
      </a:lt2>
      <a:accent1>
        <a:srgbClr val="6BD097"/>
      </a:accent1>
      <a:accent2>
        <a:srgbClr val="F9B6B3"/>
      </a:accent2>
      <a:accent3>
        <a:srgbClr val="4DA0FF"/>
      </a:accent3>
      <a:accent4>
        <a:srgbClr val="D99CFF"/>
      </a:accent4>
      <a:accent5>
        <a:srgbClr val="FEE888"/>
      </a:accent5>
      <a:accent6>
        <a:srgbClr val="DA7345"/>
      </a:accent6>
      <a:hlink>
        <a:srgbClr val="5AC2C5"/>
      </a:hlink>
      <a:folHlink>
        <a:srgbClr val="FE6F51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GO_Preview press-V3" id="{B2DDE7FA-4148-A34F-A687-9E94A4CED94F}" vid="{40012963-909A-1947-BA12-5DE1E18170B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1924</TotalTime>
  <Words>1397</Words>
  <Application>Microsoft Office PowerPoint</Application>
  <PresentationFormat>Breedbeeld</PresentationFormat>
  <Paragraphs>337</Paragraphs>
  <Slides>24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11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24</vt:i4>
      </vt:variant>
    </vt:vector>
  </HeadingPairs>
  <TitlesOfParts>
    <vt:vector size="36" baseType="lpstr">
      <vt:lpstr>Arial</vt:lpstr>
      <vt:lpstr>Arial Black</vt:lpstr>
      <vt:lpstr>Calibri</vt:lpstr>
      <vt:lpstr>Cambria Math</vt:lpstr>
      <vt:lpstr>Courier New</vt:lpstr>
      <vt:lpstr>Times New Roman</vt:lpstr>
      <vt:lpstr>Times New Roman (Hoofdtekst CS)</vt:lpstr>
      <vt:lpstr>Trebuchet MS</vt:lpstr>
      <vt:lpstr>TT Commons Pro Trl Exp Blc</vt:lpstr>
      <vt:lpstr>TT Commons Pro Trl Exp Nml</vt:lpstr>
      <vt:lpstr>Wingdings</vt:lpstr>
      <vt:lpstr>Kantoorthema</vt:lpstr>
      <vt:lpstr>Gemeenschappelijke programma’s   Voorbereiding P27-31</vt:lpstr>
      <vt:lpstr>INHOUD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INHOUD</vt:lpstr>
      <vt:lpstr>PowerPoint-presentatie</vt:lpstr>
      <vt:lpstr>PowerPoint-presentatie</vt:lpstr>
      <vt:lpstr>PowerPoint-presentatie</vt:lpstr>
      <vt:lpstr>PowerPoint-presentatie</vt:lpstr>
      <vt:lpstr>INHOUD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INHOUD</vt:lpstr>
    </vt:vector>
  </TitlesOfParts>
  <Company>11.11.11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Johan De Crom</dc:creator>
  <cp:lastModifiedBy>Heleen Neirynck</cp:lastModifiedBy>
  <cp:revision>123</cp:revision>
  <dcterms:created xsi:type="dcterms:W3CDTF">2023-06-12T08:34:05Z</dcterms:created>
  <dcterms:modified xsi:type="dcterms:W3CDTF">2025-10-21T14:29:13Z</dcterms:modified>
</cp:coreProperties>
</file>